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37"/>
  </p:notesMasterIdLst>
  <p:handoutMasterIdLst>
    <p:handoutMasterId r:id="rId38"/>
  </p:handoutMasterIdLst>
  <p:sldIdLst>
    <p:sldId id="266" r:id="rId2"/>
    <p:sldId id="282" r:id="rId3"/>
    <p:sldId id="279" r:id="rId4"/>
    <p:sldId id="280" r:id="rId5"/>
    <p:sldId id="283" r:id="rId6"/>
    <p:sldId id="284" r:id="rId7"/>
    <p:sldId id="287" r:id="rId8"/>
    <p:sldId id="300" r:id="rId9"/>
    <p:sldId id="285" r:id="rId10"/>
    <p:sldId id="298" r:id="rId11"/>
    <p:sldId id="312" r:id="rId12"/>
    <p:sldId id="289" r:id="rId13"/>
    <p:sldId id="269" r:id="rId14"/>
    <p:sldId id="297" r:id="rId15"/>
    <p:sldId id="299" r:id="rId16"/>
    <p:sldId id="296" r:id="rId17"/>
    <p:sldId id="301" r:id="rId18"/>
    <p:sldId id="307" r:id="rId19"/>
    <p:sldId id="310" r:id="rId20"/>
    <p:sldId id="292" r:id="rId21"/>
    <p:sldId id="286" r:id="rId22"/>
    <p:sldId id="302" r:id="rId23"/>
    <p:sldId id="303" r:id="rId24"/>
    <p:sldId id="305" r:id="rId25"/>
    <p:sldId id="309" r:id="rId26"/>
    <p:sldId id="308" r:id="rId27"/>
    <p:sldId id="304" r:id="rId28"/>
    <p:sldId id="291" r:id="rId29"/>
    <p:sldId id="290" r:id="rId30"/>
    <p:sldId id="314" r:id="rId31"/>
    <p:sldId id="313" r:id="rId32"/>
    <p:sldId id="306" r:id="rId33"/>
    <p:sldId id="311" r:id="rId34"/>
    <p:sldId id="315" r:id="rId35"/>
    <p:sldId id="316" r:id="rId36"/>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3EAC"/>
    <a:srgbClr val="0079C8"/>
    <a:srgbClr val="0095C8"/>
    <a:srgbClr val="7A3491"/>
    <a:srgbClr val="7A3BAA"/>
    <a:srgbClr val="9052BF"/>
    <a:srgbClr val="F0F0F0"/>
    <a:srgbClr val="002E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763"/>
    <p:restoredTop sz="86199" autoAdjust="0"/>
  </p:normalViewPr>
  <p:slideViewPr>
    <p:cSldViewPr snapToGrid="0">
      <p:cViewPr varScale="1">
        <p:scale>
          <a:sx n="98" d="100"/>
          <a:sy n="98" d="100"/>
        </p:scale>
        <p:origin x="648" y="184"/>
      </p:cViewPr>
      <p:guideLst/>
    </p:cSldViewPr>
  </p:slideViewPr>
  <p:outlineViewPr>
    <p:cViewPr>
      <p:scale>
        <a:sx n="33" d="100"/>
        <a:sy n="33" d="100"/>
      </p:scale>
      <p:origin x="0" y="-14624"/>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87" d="100"/>
          <a:sy n="87" d="100"/>
        </p:scale>
        <p:origin x="3904" y="192"/>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B8E78A-A351-4395-B362-09D2621381FE}" type="doc">
      <dgm:prSet loTypeId="urn:microsoft.com/office/officeart/2005/8/layout/hList1" loCatId="list" qsTypeId="urn:microsoft.com/office/officeart/2005/8/quickstyle/simple1" qsCatId="simple" csTypeId="urn:microsoft.com/office/officeart/2005/8/colors/accent0_1" csCatId="mainScheme" phldr="1"/>
      <dgm:spPr/>
      <dgm:t>
        <a:bodyPr/>
        <a:lstStyle/>
        <a:p>
          <a:endParaRPr lang="en-US"/>
        </a:p>
      </dgm:t>
    </dgm:pt>
    <dgm:pt modelId="{5AA741D9-05C3-4211-85CD-DB4F699D8B36}">
      <dgm:prSet phldrT="[Text]" custT="1"/>
      <dgm:spPr/>
      <dgm:t>
        <a:bodyPr/>
        <a:lstStyle/>
        <a:p>
          <a:endParaRPr lang="en-US" sz="2400" dirty="0">
            <a:latin typeface="+mj-lt"/>
          </a:endParaRPr>
        </a:p>
      </dgm:t>
    </dgm:pt>
    <dgm:pt modelId="{AE59F2E6-23EF-4140-8E28-B26F32517D4D}" type="parTrans" cxnId="{E5112AA6-EDDA-433D-99CD-F4B021BF1565}">
      <dgm:prSet/>
      <dgm:spPr/>
      <dgm:t>
        <a:bodyPr/>
        <a:lstStyle/>
        <a:p>
          <a:endParaRPr lang="en-US" sz="1200"/>
        </a:p>
      </dgm:t>
    </dgm:pt>
    <dgm:pt modelId="{63BAAFEA-BE2E-43D6-B180-53A7F8CABF76}" type="sibTrans" cxnId="{E5112AA6-EDDA-433D-99CD-F4B021BF1565}">
      <dgm:prSet/>
      <dgm:spPr/>
      <dgm:t>
        <a:bodyPr/>
        <a:lstStyle/>
        <a:p>
          <a:endParaRPr lang="en-US" sz="1200"/>
        </a:p>
      </dgm:t>
    </dgm:pt>
    <dgm:pt modelId="{014898E0-7551-4D69-9612-6407128F9117}">
      <dgm:prSet phldrT="[Text]" custT="1"/>
      <dgm:spPr/>
      <dgm:t>
        <a:bodyPr/>
        <a:lstStyle/>
        <a:p>
          <a:r>
            <a:rPr lang="en-US" sz="2400" dirty="0" smtClean="0">
              <a:latin typeface="+mj-lt"/>
            </a:rPr>
            <a:t>.NET Core already installed as part of VS2015 RC</a:t>
          </a:r>
          <a:endParaRPr lang="en-US" sz="2400" dirty="0">
            <a:latin typeface="+mj-lt"/>
          </a:endParaRPr>
        </a:p>
      </dgm:t>
    </dgm:pt>
    <dgm:pt modelId="{085DB5A9-57ED-40F1-977E-8675681E090B}" type="parTrans" cxnId="{E7256C40-586E-4C73-8C8A-3159192F9CC5}">
      <dgm:prSet/>
      <dgm:spPr/>
      <dgm:t>
        <a:bodyPr/>
        <a:lstStyle/>
        <a:p>
          <a:endParaRPr lang="en-US" sz="1200"/>
        </a:p>
      </dgm:t>
    </dgm:pt>
    <dgm:pt modelId="{2FCCA4CE-23B6-455A-8408-48170BA31F75}" type="sibTrans" cxnId="{E7256C40-586E-4C73-8C8A-3159192F9CC5}">
      <dgm:prSet/>
      <dgm:spPr/>
      <dgm:t>
        <a:bodyPr/>
        <a:lstStyle/>
        <a:p>
          <a:endParaRPr lang="en-US" sz="1200"/>
        </a:p>
      </dgm:t>
    </dgm:pt>
    <dgm:pt modelId="{D2DF326F-EBF2-4E7E-8256-BB80E9AD4A29}">
      <dgm:prSet phldrT="[Text]" custT="1"/>
      <dgm:spPr/>
      <dgm:t>
        <a:bodyPr/>
        <a:lstStyle/>
        <a:p>
          <a:endParaRPr lang="en-US" sz="2400" dirty="0">
            <a:latin typeface="+mj-lt"/>
          </a:endParaRPr>
        </a:p>
      </dgm:t>
    </dgm:pt>
    <dgm:pt modelId="{242EB5F6-3921-4537-9569-92F9D9ECD546}" type="parTrans" cxnId="{657AFAD3-A891-4540-8A24-C1A0DC659458}">
      <dgm:prSet/>
      <dgm:spPr/>
      <dgm:t>
        <a:bodyPr/>
        <a:lstStyle/>
        <a:p>
          <a:endParaRPr lang="en-US" sz="1200"/>
        </a:p>
      </dgm:t>
    </dgm:pt>
    <dgm:pt modelId="{EA90C8D2-CC77-46B3-AA11-0C14360EA823}" type="sibTrans" cxnId="{657AFAD3-A891-4540-8A24-C1A0DC659458}">
      <dgm:prSet/>
      <dgm:spPr/>
      <dgm:t>
        <a:bodyPr/>
        <a:lstStyle/>
        <a:p>
          <a:endParaRPr lang="en-US" sz="1200"/>
        </a:p>
      </dgm:t>
    </dgm:pt>
    <dgm:pt modelId="{38DDC9A5-8620-49FD-85D9-0B88E8B803C9}">
      <dgm:prSet phldrT="[Text]" custT="1"/>
      <dgm:spPr/>
      <dgm:t>
        <a:bodyPr/>
        <a:lstStyle/>
        <a:p>
          <a:r>
            <a:rPr lang="en-US" sz="2400" dirty="0" smtClean="0">
              <a:latin typeface="+mj-lt"/>
            </a:rPr>
            <a:t>Download &amp; install tar file</a:t>
          </a:r>
          <a:endParaRPr lang="en-US" sz="2400" dirty="0">
            <a:latin typeface="+mj-lt"/>
          </a:endParaRPr>
        </a:p>
      </dgm:t>
    </dgm:pt>
    <dgm:pt modelId="{91337164-1E9E-4EBF-AC95-ACD0B47B7DE2}" type="parTrans" cxnId="{2546F813-B781-40B6-8DC5-9D16A6B3127B}">
      <dgm:prSet/>
      <dgm:spPr/>
      <dgm:t>
        <a:bodyPr/>
        <a:lstStyle/>
        <a:p>
          <a:endParaRPr lang="en-US" sz="1200"/>
        </a:p>
      </dgm:t>
    </dgm:pt>
    <dgm:pt modelId="{1BB75C4D-0250-4A86-8306-2DFB9A7B9FFD}" type="sibTrans" cxnId="{2546F813-B781-40B6-8DC5-9D16A6B3127B}">
      <dgm:prSet/>
      <dgm:spPr/>
      <dgm:t>
        <a:bodyPr/>
        <a:lstStyle/>
        <a:p>
          <a:endParaRPr lang="en-US" sz="1200"/>
        </a:p>
      </dgm:t>
    </dgm:pt>
    <dgm:pt modelId="{7A4A0C8C-1D80-4910-9502-7887F2EFD635}">
      <dgm:prSet phldrT="[Text]" custT="1"/>
      <dgm:spPr/>
      <dgm:t>
        <a:bodyPr/>
        <a:lstStyle/>
        <a:p>
          <a:endParaRPr lang="en-US" sz="2400" dirty="0">
            <a:latin typeface="+mj-lt"/>
          </a:endParaRPr>
        </a:p>
      </dgm:t>
    </dgm:pt>
    <dgm:pt modelId="{E8A057C8-9C9C-4FE9-9F38-1812E786D6B3}" type="parTrans" cxnId="{6949631D-518C-4B4E-9020-903A6F55F5CA}">
      <dgm:prSet/>
      <dgm:spPr/>
      <dgm:t>
        <a:bodyPr/>
        <a:lstStyle/>
        <a:p>
          <a:endParaRPr lang="en-US" sz="1200"/>
        </a:p>
      </dgm:t>
    </dgm:pt>
    <dgm:pt modelId="{E7537469-A2E3-46C1-8914-0BCFF77550F0}" type="sibTrans" cxnId="{6949631D-518C-4B4E-9020-903A6F55F5CA}">
      <dgm:prSet/>
      <dgm:spPr/>
      <dgm:t>
        <a:bodyPr/>
        <a:lstStyle/>
        <a:p>
          <a:endParaRPr lang="en-US" sz="1200"/>
        </a:p>
      </dgm:t>
    </dgm:pt>
    <dgm:pt modelId="{DAEE233E-F91C-44AF-B4BD-FF0528A9B47A}">
      <dgm:prSet phldrT="[Text]" custT="1"/>
      <dgm:spPr/>
      <dgm:t>
        <a:bodyPr/>
        <a:lstStyle/>
        <a:p>
          <a:r>
            <a:rPr lang="en-US" sz="2400" dirty="0" smtClean="0">
              <a:latin typeface="+mj-lt"/>
            </a:rPr>
            <a:t>Download &amp; install tar file</a:t>
          </a:r>
          <a:endParaRPr lang="en-US" sz="2400" dirty="0">
            <a:latin typeface="+mj-lt"/>
          </a:endParaRPr>
        </a:p>
      </dgm:t>
    </dgm:pt>
    <dgm:pt modelId="{9D000043-2876-4A53-A9A9-B30CC2E626F9}" type="parTrans" cxnId="{795584A5-0CDC-4C52-9481-BE4CB9D66D19}">
      <dgm:prSet/>
      <dgm:spPr/>
      <dgm:t>
        <a:bodyPr/>
        <a:lstStyle/>
        <a:p>
          <a:endParaRPr lang="en-US" sz="1200"/>
        </a:p>
      </dgm:t>
    </dgm:pt>
    <dgm:pt modelId="{6A7270DA-31F2-4B82-B86A-CABDEF2405C3}" type="sibTrans" cxnId="{795584A5-0CDC-4C52-9481-BE4CB9D66D19}">
      <dgm:prSet/>
      <dgm:spPr/>
      <dgm:t>
        <a:bodyPr/>
        <a:lstStyle/>
        <a:p>
          <a:endParaRPr lang="en-US" sz="1200"/>
        </a:p>
      </dgm:t>
    </dgm:pt>
    <dgm:pt modelId="{F3A8A5CE-77CB-45F2-A3FD-582818DAFB4B}">
      <dgm:prSet custT="1"/>
      <dgm:spPr/>
      <dgm:t>
        <a:bodyPr/>
        <a:lstStyle/>
        <a:p>
          <a:r>
            <a:rPr lang="en-US" sz="2400" dirty="0" smtClean="0">
              <a:latin typeface="+mj-lt"/>
            </a:rPr>
            <a:t>Use Homebrew formula on GitHub</a:t>
          </a:r>
          <a:endParaRPr lang="en-US" sz="2400" dirty="0">
            <a:latin typeface="+mj-lt"/>
          </a:endParaRPr>
        </a:p>
      </dgm:t>
    </dgm:pt>
    <dgm:pt modelId="{C82001E6-21E9-47EB-B663-4DD446851BD5}" type="parTrans" cxnId="{F7146DAB-C26B-4926-9CEF-A617CBACE72C}">
      <dgm:prSet/>
      <dgm:spPr/>
      <dgm:t>
        <a:bodyPr/>
        <a:lstStyle/>
        <a:p>
          <a:endParaRPr lang="en-US" sz="1200"/>
        </a:p>
      </dgm:t>
    </dgm:pt>
    <dgm:pt modelId="{93A1E5CA-FFC4-45A0-93BB-66844E3F47A6}" type="sibTrans" cxnId="{F7146DAB-C26B-4926-9CEF-A617CBACE72C}">
      <dgm:prSet/>
      <dgm:spPr/>
      <dgm:t>
        <a:bodyPr/>
        <a:lstStyle/>
        <a:p>
          <a:endParaRPr lang="en-US" sz="1200"/>
        </a:p>
      </dgm:t>
    </dgm:pt>
    <dgm:pt modelId="{D683C4DC-AD26-4465-BE4F-404FEB97A943}">
      <dgm:prSet custT="1"/>
      <dgm:spPr/>
      <dgm:t>
        <a:bodyPr/>
        <a:lstStyle/>
        <a:p>
          <a:r>
            <a:rPr lang="en-US" sz="2400" dirty="0" smtClean="0">
              <a:latin typeface="+mj-lt"/>
            </a:rPr>
            <a:t>Create VM on Azure Marketplace</a:t>
          </a:r>
        </a:p>
      </dgm:t>
    </dgm:pt>
    <dgm:pt modelId="{F67243EF-76CE-435E-A7D6-2A6524DE840C}" type="parTrans" cxnId="{925E35A7-357B-4688-9579-E70EC90AEEC7}">
      <dgm:prSet/>
      <dgm:spPr/>
      <dgm:t>
        <a:bodyPr/>
        <a:lstStyle/>
        <a:p>
          <a:endParaRPr lang="en-US" sz="1200"/>
        </a:p>
      </dgm:t>
    </dgm:pt>
    <dgm:pt modelId="{3494AEB4-7DE9-4676-AE08-C29F305979DD}" type="sibTrans" cxnId="{925E35A7-357B-4688-9579-E70EC90AEEC7}">
      <dgm:prSet/>
      <dgm:spPr/>
      <dgm:t>
        <a:bodyPr/>
        <a:lstStyle/>
        <a:p>
          <a:endParaRPr lang="en-US" sz="1200"/>
        </a:p>
      </dgm:t>
    </dgm:pt>
    <dgm:pt modelId="{09E3D721-5D70-4C1F-8AA6-4D66D0085E82}">
      <dgm:prSet custT="1"/>
      <dgm:spPr/>
      <dgm:t>
        <a:bodyPr/>
        <a:lstStyle/>
        <a:p>
          <a:r>
            <a:rPr lang="en-US" sz="2400" dirty="0" smtClean="0">
              <a:latin typeface="+mj-lt"/>
            </a:rPr>
            <a:t>Use Dockerfile on </a:t>
          </a:r>
          <a:r>
            <a:rPr lang="en-US" sz="2400" dirty="0" err="1" smtClean="0">
              <a:latin typeface="+mj-lt"/>
            </a:rPr>
            <a:t>Docker</a:t>
          </a:r>
          <a:r>
            <a:rPr lang="en-US" sz="2400" dirty="0" smtClean="0">
              <a:latin typeface="+mj-lt"/>
            </a:rPr>
            <a:t> Hub </a:t>
          </a:r>
          <a:r>
            <a:rPr lang="en-US" sz="2000" dirty="0" smtClean="0">
              <a:latin typeface="+mj-lt"/>
            </a:rPr>
            <a:t>(coming)</a:t>
          </a:r>
          <a:endParaRPr lang="en-US" sz="2400" dirty="0" smtClean="0">
            <a:latin typeface="+mj-lt"/>
          </a:endParaRPr>
        </a:p>
      </dgm:t>
    </dgm:pt>
    <dgm:pt modelId="{CB5E8036-FB62-4C8F-958B-4DB14EEA5C6C}" type="parTrans" cxnId="{785FBF4F-C757-4354-98E5-6F1B51B4A17A}">
      <dgm:prSet/>
      <dgm:spPr/>
      <dgm:t>
        <a:bodyPr/>
        <a:lstStyle/>
        <a:p>
          <a:endParaRPr lang="en-US" sz="1200"/>
        </a:p>
      </dgm:t>
    </dgm:pt>
    <dgm:pt modelId="{6D9190DD-CE20-473D-A4BF-6D39120E649B}" type="sibTrans" cxnId="{785FBF4F-C757-4354-98E5-6F1B51B4A17A}">
      <dgm:prSet/>
      <dgm:spPr/>
      <dgm:t>
        <a:bodyPr/>
        <a:lstStyle/>
        <a:p>
          <a:endParaRPr lang="en-US" sz="1200"/>
        </a:p>
      </dgm:t>
    </dgm:pt>
    <dgm:pt modelId="{9DB0C953-09B0-44DC-B15A-396626A2D2C5}">
      <dgm:prSet custT="1"/>
      <dgm:spPr/>
      <dgm:t>
        <a:bodyPr/>
        <a:lstStyle/>
        <a:p>
          <a:endParaRPr lang="en-US" sz="2400" dirty="0" smtClean="0">
            <a:latin typeface="+mj-lt"/>
          </a:endParaRPr>
        </a:p>
      </dgm:t>
    </dgm:pt>
    <dgm:pt modelId="{6E2B4FF9-0625-446F-BBED-5DD2C6A362D9}" type="parTrans" cxnId="{5E0F1FE0-A455-42E1-A4A6-59DAF5168747}">
      <dgm:prSet/>
      <dgm:spPr/>
      <dgm:t>
        <a:bodyPr/>
        <a:lstStyle/>
        <a:p>
          <a:endParaRPr lang="en-US" sz="1200"/>
        </a:p>
      </dgm:t>
    </dgm:pt>
    <dgm:pt modelId="{2149C7E0-64DE-4084-9A0B-8D32C1D2DF1C}" type="sibTrans" cxnId="{5E0F1FE0-A455-42E1-A4A6-59DAF5168747}">
      <dgm:prSet/>
      <dgm:spPr/>
      <dgm:t>
        <a:bodyPr/>
        <a:lstStyle/>
        <a:p>
          <a:endParaRPr lang="en-US" sz="1200"/>
        </a:p>
      </dgm:t>
    </dgm:pt>
    <dgm:pt modelId="{63120502-C2A9-4045-B0C5-EAA87827AA18}">
      <dgm:prSet phldrT="[Text]" custT="1"/>
      <dgm:spPr/>
      <dgm:t>
        <a:bodyPr/>
        <a:lstStyle/>
        <a:p>
          <a:r>
            <a:rPr lang="en-US" sz="2400" dirty="0" smtClean="0">
              <a:latin typeface="+mj-lt"/>
            </a:rPr>
            <a:t>Clone repo on GitHub and build from source (advanced)</a:t>
          </a:r>
          <a:endParaRPr lang="en-US" sz="2400" dirty="0">
            <a:latin typeface="+mj-lt"/>
          </a:endParaRPr>
        </a:p>
      </dgm:t>
    </dgm:pt>
    <dgm:pt modelId="{75518C82-1994-4D07-BDEA-AEF4285FAADD}" type="parTrans" cxnId="{3868102A-6B6E-45E4-92B6-9675B8832D69}">
      <dgm:prSet/>
      <dgm:spPr/>
      <dgm:t>
        <a:bodyPr/>
        <a:lstStyle/>
        <a:p>
          <a:endParaRPr lang="en-US" sz="1200"/>
        </a:p>
      </dgm:t>
    </dgm:pt>
    <dgm:pt modelId="{814CC58C-CC04-41D1-BDC2-9DDDE8DF854C}" type="sibTrans" cxnId="{3868102A-6B6E-45E4-92B6-9675B8832D69}">
      <dgm:prSet/>
      <dgm:spPr/>
      <dgm:t>
        <a:bodyPr/>
        <a:lstStyle/>
        <a:p>
          <a:endParaRPr lang="en-US" sz="1200"/>
        </a:p>
      </dgm:t>
    </dgm:pt>
    <dgm:pt modelId="{4A8EAABD-DF9E-4FAE-A506-6248FAB44276}" type="pres">
      <dgm:prSet presAssocID="{8CB8E78A-A351-4395-B362-09D2621381FE}" presName="Name0" presStyleCnt="0">
        <dgm:presLayoutVars>
          <dgm:dir/>
          <dgm:animLvl val="lvl"/>
          <dgm:resizeHandles val="exact"/>
        </dgm:presLayoutVars>
      </dgm:prSet>
      <dgm:spPr/>
      <dgm:t>
        <a:bodyPr/>
        <a:lstStyle/>
        <a:p>
          <a:endParaRPr lang="en-US"/>
        </a:p>
      </dgm:t>
    </dgm:pt>
    <dgm:pt modelId="{2D892F5C-50B6-4244-A87F-56157844AC25}" type="pres">
      <dgm:prSet presAssocID="{5AA741D9-05C3-4211-85CD-DB4F699D8B36}" presName="composite" presStyleCnt="0"/>
      <dgm:spPr/>
    </dgm:pt>
    <dgm:pt modelId="{E0F84B58-24D6-4DBC-939E-88BF3CBB8F5C}" type="pres">
      <dgm:prSet presAssocID="{5AA741D9-05C3-4211-85CD-DB4F699D8B36}" presName="parTx" presStyleLbl="alignNode1" presStyleIdx="0" presStyleCnt="3">
        <dgm:presLayoutVars>
          <dgm:chMax val="0"/>
          <dgm:chPref val="0"/>
          <dgm:bulletEnabled val="1"/>
        </dgm:presLayoutVars>
      </dgm:prSet>
      <dgm:spPr/>
      <dgm:t>
        <a:bodyPr/>
        <a:lstStyle/>
        <a:p>
          <a:endParaRPr lang="en-US"/>
        </a:p>
      </dgm:t>
    </dgm:pt>
    <dgm:pt modelId="{4693A139-C667-4F21-9695-9F4920B6333A}" type="pres">
      <dgm:prSet presAssocID="{5AA741D9-05C3-4211-85CD-DB4F699D8B36}" presName="desTx" presStyleLbl="alignAccFollowNode1" presStyleIdx="0" presStyleCnt="3">
        <dgm:presLayoutVars>
          <dgm:bulletEnabled val="1"/>
        </dgm:presLayoutVars>
      </dgm:prSet>
      <dgm:spPr/>
      <dgm:t>
        <a:bodyPr/>
        <a:lstStyle/>
        <a:p>
          <a:endParaRPr lang="en-US"/>
        </a:p>
      </dgm:t>
    </dgm:pt>
    <dgm:pt modelId="{2C47ED51-8610-497F-AA72-F471682B1D7B}" type="pres">
      <dgm:prSet presAssocID="{63BAAFEA-BE2E-43D6-B180-53A7F8CABF76}" presName="space" presStyleCnt="0"/>
      <dgm:spPr/>
    </dgm:pt>
    <dgm:pt modelId="{65BD9264-7CE3-45B7-9ED1-B41E4355D7CD}" type="pres">
      <dgm:prSet presAssocID="{D2DF326F-EBF2-4E7E-8256-BB80E9AD4A29}" presName="composite" presStyleCnt="0"/>
      <dgm:spPr/>
    </dgm:pt>
    <dgm:pt modelId="{F7784933-386B-4B20-AB4E-ABD386C42619}" type="pres">
      <dgm:prSet presAssocID="{D2DF326F-EBF2-4E7E-8256-BB80E9AD4A29}" presName="parTx" presStyleLbl="alignNode1" presStyleIdx="1" presStyleCnt="3">
        <dgm:presLayoutVars>
          <dgm:chMax val="0"/>
          <dgm:chPref val="0"/>
          <dgm:bulletEnabled val="1"/>
        </dgm:presLayoutVars>
      </dgm:prSet>
      <dgm:spPr/>
      <dgm:t>
        <a:bodyPr/>
        <a:lstStyle/>
        <a:p>
          <a:endParaRPr lang="en-US"/>
        </a:p>
      </dgm:t>
    </dgm:pt>
    <dgm:pt modelId="{C0B10BF2-5874-442E-A30B-2D493C4AC1DA}" type="pres">
      <dgm:prSet presAssocID="{D2DF326F-EBF2-4E7E-8256-BB80E9AD4A29}" presName="desTx" presStyleLbl="alignAccFollowNode1" presStyleIdx="1" presStyleCnt="3">
        <dgm:presLayoutVars>
          <dgm:bulletEnabled val="1"/>
        </dgm:presLayoutVars>
      </dgm:prSet>
      <dgm:spPr/>
      <dgm:t>
        <a:bodyPr/>
        <a:lstStyle/>
        <a:p>
          <a:endParaRPr lang="en-US"/>
        </a:p>
      </dgm:t>
    </dgm:pt>
    <dgm:pt modelId="{C225C4B0-F226-4AFE-BA51-F5DE79338FE3}" type="pres">
      <dgm:prSet presAssocID="{EA90C8D2-CC77-46B3-AA11-0C14360EA823}" presName="space" presStyleCnt="0"/>
      <dgm:spPr/>
    </dgm:pt>
    <dgm:pt modelId="{1268EC74-5D3B-45DF-8A3A-FD69087CAFFE}" type="pres">
      <dgm:prSet presAssocID="{7A4A0C8C-1D80-4910-9502-7887F2EFD635}" presName="composite" presStyleCnt="0"/>
      <dgm:spPr/>
    </dgm:pt>
    <dgm:pt modelId="{7FD286E0-D37D-46EE-898A-5B007A4D7D3C}" type="pres">
      <dgm:prSet presAssocID="{7A4A0C8C-1D80-4910-9502-7887F2EFD635}" presName="parTx" presStyleLbl="alignNode1" presStyleIdx="2" presStyleCnt="3">
        <dgm:presLayoutVars>
          <dgm:chMax val="0"/>
          <dgm:chPref val="0"/>
          <dgm:bulletEnabled val="1"/>
        </dgm:presLayoutVars>
      </dgm:prSet>
      <dgm:spPr/>
      <dgm:t>
        <a:bodyPr/>
        <a:lstStyle/>
        <a:p>
          <a:endParaRPr lang="en-US"/>
        </a:p>
      </dgm:t>
    </dgm:pt>
    <dgm:pt modelId="{22F61FF1-85F1-48F8-A244-71608B243E8B}" type="pres">
      <dgm:prSet presAssocID="{7A4A0C8C-1D80-4910-9502-7887F2EFD635}" presName="desTx" presStyleLbl="alignAccFollowNode1" presStyleIdx="2" presStyleCnt="3">
        <dgm:presLayoutVars>
          <dgm:bulletEnabled val="1"/>
        </dgm:presLayoutVars>
      </dgm:prSet>
      <dgm:spPr/>
      <dgm:t>
        <a:bodyPr/>
        <a:lstStyle/>
        <a:p>
          <a:endParaRPr lang="en-US"/>
        </a:p>
      </dgm:t>
    </dgm:pt>
  </dgm:ptLst>
  <dgm:cxnLst>
    <dgm:cxn modelId="{925E35A7-357B-4688-9579-E70EC90AEEC7}" srcId="{7A4A0C8C-1D80-4910-9502-7887F2EFD635}" destId="{D683C4DC-AD26-4465-BE4F-404FEB97A943}" srcOrd="1" destOrd="0" parTransId="{F67243EF-76CE-435E-A7D6-2A6524DE840C}" sibTransId="{3494AEB4-7DE9-4676-AE08-C29F305979DD}"/>
    <dgm:cxn modelId="{795584A5-0CDC-4C52-9481-BE4CB9D66D19}" srcId="{7A4A0C8C-1D80-4910-9502-7887F2EFD635}" destId="{DAEE233E-F91C-44AF-B4BD-FF0528A9B47A}" srcOrd="0" destOrd="0" parTransId="{9D000043-2876-4A53-A9A9-B30CC2E626F9}" sibTransId="{6A7270DA-31F2-4B82-B86A-CABDEF2405C3}"/>
    <dgm:cxn modelId="{364EA097-2FF5-2E4D-A103-FA066C160475}" type="presOf" srcId="{38DDC9A5-8620-49FD-85D9-0B88E8B803C9}" destId="{C0B10BF2-5874-442E-A30B-2D493C4AC1DA}" srcOrd="0" destOrd="0" presId="urn:microsoft.com/office/officeart/2005/8/layout/hList1"/>
    <dgm:cxn modelId="{6949631D-518C-4B4E-9020-903A6F55F5CA}" srcId="{8CB8E78A-A351-4395-B362-09D2621381FE}" destId="{7A4A0C8C-1D80-4910-9502-7887F2EFD635}" srcOrd="2" destOrd="0" parTransId="{E8A057C8-9C9C-4FE9-9F38-1812E786D6B3}" sibTransId="{E7537469-A2E3-46C1-8914-0BCFF77550F0}"/>
    <dgm:cxn modelId="{C393478C-C210-714E-9172-A2E12836456F}" type="presOf" srcId="{F3A8A5CE-77CB-45F2-A3FD-582818DAFB4B}" destId="{C0B10BF2-5874-442E-A30B-2D493C4AC1DA}" srcOrd="0" destOrd="1" presId="urn:microsoft.com/office/officeart/2005/8/layout/hList1"/>
    <dgm:cxn modelId="{4EFFCA99-E674-C949-820D-438864D83AA0}" type="presOf" srcId="{9DB0C953-09B0-44DC-B15A-396626A2D2C5}" destId="{22F61FF1-85F1-48F8-A244-71608B243E8B}" srcOrd="0" destOrd="3" presId="urn:microsoft.com/office/officeart/2005/8/layout/hList1"/>
    <dgm:cxn modelId="{3E40914A-770D-CC4F-80A9-1708307A3094}" type="presOf" srcId="{8CB8E78A-A351-4395-B362-09D2621381FE}" destId="{4A8EAABD-DF9E-4FAE-A506-6248FAB44276}" srcOrd="0" destOrd="0" presId="urn:microsoft.com/office/officeart/2005/8/layout/hList1"/>
    <dgm:cxn modelId="{D6A552F6-EDF1-1C46-8267-33A25E192CB7}" type="presOf" srcId="{D2DF326F-EBF2-4E7E-8256-BB80E9AD4A29}" destId="{F7784933-386B-4B20-AB4E-ABD386C42619}" srcOrd="0" destOrd="0" presId="urn:microsoft.com/office/officeart/2005/8/layout/hList1"/>
    <dgm:cxn modelId="{785FBF4F-C757-4354-98E5-6F1B51B4A17A}" srcId="{7A4A0C8C-1D80-4910-9502-7887F2EFD635}" destId="{09E3D721-5D70-4C1F-8AA6-4D66D0085E82}" srcOrd="2" destOrd="0" parTransId="{CB5E8036-FB62-4C8F-958B-4DB14EEA5C6C}" sibTransId="{6D9190DD-CE20-473D-A4BF-6D39120E649B}"/>
    <dgm:cxn modelId="{3868102A-6B6E-45E4-92B6-9675B8832D69}" srcId="{5AA741D9-05C3-4211-85CD-DB4F699D8B36}" destId="{63120502-C2A9-4045-B0C5-EAA87827AA18}" srcOrd="1" destOrd="0" parTransId="{75518C82-1994-4D07-BDEA-AEF4285FAADD}" sibTransId="{814CC58C-CC04-41D1-BDC2-9DDDE8DF854C}"/>
    <dgm:cxn modelId="{38FE5A96-52C4-C845-B606-3DF245CAE6ED}" type="presOf" srcId="{63120502-C2A9-4045-B0C5-EAA87827AA18}" destId="{4693A139-C667-4F21-9695-9F4920B6333A}" srcOrd="0" destOrd="1" presId="urn:microsoft.com/office/officeart/2005/8/layout/hList1"/>
    <dgm:cxn modelId="{2546F813-B781-40B6-8DC5-9D16A6B3127B}" srcId="{D2DF326F-EBF2-4E7E-8256-BB80E9AD4A29}" destId="{38DDC9A5-8620-49FD-85D9-0B88E8B803C9}" srcOrd="0" destOrd="0" parTransId="{91337164-1E9E-4EBF-AC95-ACD0B47B7DE2}" sibTransId="{1BB75C4D-0250-4A86-8306-2DFB9A7B9FFD}"/>
    <dgm:cxn modelId="{2904AEFF-2D92-E34A-9BCC-FBD92D1F37E8}" type="presOf" srcId="{014898E0-7551-4D69-9612-6407128F9117}" destId="{4693A139-C667-4F21-9695-9F4920B6333A}" srcOrd="0" destOrd="0" presId="urn:microsoft.com/office/officeart/2005/8/layout/hList1"/>
    <dgm:cxn modelId="{D888112A-5A1C-2C47-9CB9-CB84E9219B05}" type="presOf" srcId="{D683C4DC-AD26-4465-BE4F-404FEB97A943}" destId="{22F61FF1-85F1-48F8-A244-71608B243E8B}" srcOrd="0" destOrd="1" presId="urn:microsoft.com/office/officeart/2005/8/layout/hList1"/>
    <dgm:cxn modelId="{767CA1EF-D8D1-F045-8C55-DB8CB0B46204}" type="presOf" srcId="{5AA741D9-05C3-4211-85CD-DB4F699D8B36}" destId="{E0F84B58-24D6-4DBC-939E-88BF3CBB8F5C}" srcOrd="0" destOrd="0" presId="urn:microsoft.com/office/officeart/2005/8/layout/hList1"/>
    <dgm:cxn modelId="{5E0F1FE0-A455-42E1-A4A6-59DAF5168747}" srcId="{7A4A0C8C-1D80-4910-9502-7887F2EFD635}" destId="{9DB0C953-09B0-44DC-B15A-396626A2D2C5}" srcOrd="3" destOrd="0" parTransId="{6E2B4FF9-0625-446F-BBED-5DD2C6A362D9}" sibTransId="{2149C7E0-64DE-4084-9A0B-8D32C1D2DF1C}"/>
    <dgm:cxn modelId="{155AFFDD-2EF2-C342-A74F-375D85E53C6B}" type="presOf" srcId="{7A4A0C8C-1D80-4910-9502-7887F2EFD635}" destId="{7FD286E0-D37D-46EE-898A-5B007A4D7D3C}" srcOrd="0" destOrd="0" presId="urn:microsoft.com/office/officeart/2005/8/layout/hList1"/>
    <dgm:cxn modelId="{F7146DAB-C26B-4926-9CEF-A617CBACE72C}" srcId="{D2DF326F-EBF2-4E7E-8256-BB80E9AD4A29}" destId="{F3A8A5CE-77CB-45F2-A3FD-582818DAFB4B}" srcOrd="1" destOrd="0" parTransId="{C82001E6-21E9-47EB-B663-4DD446851BD5}" sibTransId="{93A1E5CA-FFC4-45A0-93BB-66844E3F47A6}"/>
    <dgm:cxn modelId="{657AFAD3-A891-4540-8A24-C1A0DC659458}" srcId="{8CB8E78A-A351-4395-B362-09D2621381FE}" destId="{D2DF326F-EBF2-4E7E-8256-BB80E9AD4A29}" srcOrd="1" destOrd="0" parTransId="{242EB5F6-3921-4537-9569-92F9D9ECD546}" sibTransId="{EA90C8D2-CC77-46B3-AA11-0C14360EA823}"/>
    <dgm:cxn modelId="{F7248067-D462-294C-90DD-5A956AEFAA1E}" type="presOf" srcId="{DAEE233E-F91C-44AF-B4BD-FF0528A9B47A}" destId="{22F61FF1-85F1-48F8-A244-71608B243E8B}" srcOrd="0" destOrd="0" presId="urn:microsoft.com/office/officeart/2005/8/layout/hList1"/>
    <dgm:cxn modelId="{E5112AA6-EDDA-433D-99CD-F4B021BF1565}" srcId="{8CB8E78A-A351-4395-B362-09D2621381FE}" destId="{5AA741D9-05C3-4211-85CD-DB4F699D8B36}" srcOrd="0" destOrd="0" parTransId="{AE59F2E6-23EF-4140-8E28-B26F32517D4D}" sibTransId="{63BAAFEA-BE2E-43D6-B180-53A7F8CABF76}"/>
    <dgm:cxn modelId="{E7256C40-586E-4C73-8C8A-3159192F9CC5}" srcId="{5AA741D9-05C3-4211-85CD-DB4F699D8B36}" destId="{014898E0-7551-4D69-9612-6407128F9117}" srcOrd="0" destOrd="0" parTransId="{085DB5A9-57ED-40F1-977E-8675681E090B}" sibTransId="{2FCCA4CE-23B6-455A-8408-48170BA31F75}"/>
    <dgm:cxn modelId="{94E05B7B-4EFE-6148-9AE3-D3DBD0D929AB}" type="presOf" srcId="{09E3D721-5D70-4C1F-8AA6-4D66D0085E82}" destId="{22F61FF1-85F1-48F8-A244-71608B243E8B}" srcOrd="0" destOrd="2" presId="urn:microsoft.com/office/officeart/2005/8/layout/hList1"/>
    <dgm:cxn modelId="{4B58EC12-1092-5542-A2BE-D32956A64A7A}" type="presParOf" srcId="{4A8EAABD-DF9E-4FAE-A506-6248FAB44276}" destId="{2D892F5C-50B6-4244-A87F-56157844AC25}" srcOrd="0" destOrd="0" presId="urn:microsoft.com/office/officeart/2005/8/layout/hList1"/>
    <dgm:cxn modelId="{B354D404-F834-854D-BDAE-E2CB1CE61ABD}" type="presParOf" srcId="{2D892F5C-50B6-4244-A87F-56157844AC25}" destId="{E0F84B58-24D6-4DBC-939E-88BF3CBB8F5C}" srcOrd="0" destOrd="0" presId="urn:microsoft.com/office/officeart/2005/8/layout/hList1"/>
    <dgm:cxn modelId="{21F617EA-7309-0F45-8F02-425FB51142CD}" type="presParOf" srcId="{2D892F5C-50B6-4244-A87F-56157844AC25}" destId="{4693A139-C667-4F21-9695-9F4920B6333A}" srcOrd="1" destOrd="0" presId="urn:microsoft.com/office/officeart/2005/8/layout/hList1"/>
    <dgm:cxn modelId="{270EA684-0BFF-F84F-A115-6A29535EEF6D}" type="presParOf" srcId="{4A8EAABD-DF9E-4FAE-A506-6248FAB44276}" destId="{2C47ED51-8610-497F-AA72-F471682B1D7B}" srcOrd="1" destOrd="0" presId="urn:microsoft.com/office/officeart/2005/8/layout/hList1"/>
    <dgm:cxn modelId="{C0810FC8-6168-764C-BC5F-45B37C576AC1}" type="presParOf" srcId="{4A8EAABD-DF9E-4FAE-A506-6248FAB44276}" destId="{65BD9264-7CE3-45B7-9ED1-B41E4355D7CD}" srcOrd="2" destOrd="0" presId="urn:microsoft.com/office/officeart/2005/8/layout/hList1"/>
    <dgm:cxn modelId="{686207FC-52AE-7149-A000-6F08CAAF16E5}" type="presParOf" srcId="{65BD9264-7CE3-45B7-9ED1-B41E4355D7CD}" destId="{F7784933-386B-4B20-AB4E-ABD386C42619}" srcOrd="0" destOrd="0" presId="urn:microsoft.com/office/officeart/2005/8/layout/hList1"/>
    <dgm:cxn modelId="{1B23AA91-99F5-2D44-A13A-931A7FE764CD}" type="presParOf" srcId="{65BD9264-7CE3-45B7-9ED1-B41E4355D7CD}" destId="{C0B10BF2-5874-442E-A30B-2D493C4AC1DA}" srcOrd="1" destOrd="0" presId="urn:microsoft.com/office/officeart/2005/8/layout/hList1"/>
    <dgm:cxn modelId="{F92F1670-438C-724A-A4AC-C1AD48422385}" type="presParOf" srcId="{4A8EAABD-DF9E-4FAE-A506-6248FAB44276}" destId="{C225C4B0-F226-4AFE-BA51-F5DE79338FE3}" srcOrd="3" destOrd="0" presId="urn:microsoft.com/office/officeart/2005/8/layout/hList1"/>
    <dgm:cxn modelId="{3430867A-AC00-6842-BFB9-EF85DBF92F2E}" type="presParOf" srcId="{4A8EAABD-DF9E-4FAE-A506-6248FAB44276}" destId="{1268EC74-5D3B-45DF-8A3A-FD69087CAFFE}" srcOrd="4" destOrd="0" presId="urn:microsoft.com/office/officeart/2005/8/layout/hList1"/>
    <dgm:cxn modelId="{A7126AAB-7DF8-1944-847F-FD494F9E48E0}" type="presParOf" srcId="{1268EC74-5D3B-45DF-8A3A-FD69087CAFFE}" destId="{7FD286E0-D37D-46EE-898A-5B007A4D7D3C}" srcOrd="0" destOrd="0" presId="urn:microsoft.com/office/officeart/2005/8/layout/hList1"/>
    <dgm:cxn modelId="{028DA008-263F-E542-A31E-96C8CD260356}" type="presParOf" srcId="{1268EC74-5D3B-45DF-8A3A-FD69087CAFFE}" destId="{22F61FF1-85F1-48F8-A244-71608B243E8B}"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F84B58-24D6-4DBC-939E-88BF3CBB8F5C}">
      <dsp:nvSpPr>
        <dsp:cNvPr id="0" name=""/>
        <dsp:cNvSpPr/>
      </dsp:nvSpPr>
      <dsp:spPr>
        <a:xfrm>
          <a:off x="3174" y="1340142"/>
          <a:ext cx="3095625" cy="1238250"/>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lvl="0" algn="ctr" defTabSz="1066800">
            <a:lnSpc>
              <a:spcPct val="90000"/>
            </a:lnSpc>
            <a:spcBef>
              <a:spcPct val="0"/>
            </a:spcBef>
            <a:spcAft>
              <a:spcPct val="35000"/>
            </a:spcAft>
          </a:pPr>
          <a:endParaRPr lang="en-US" sz="2400" kern="1200" dirty="0">
            <a:latin typeface="+mj-lt"/>
          </a:endParaRPr>
        </a:p>
      </dsp:txBody>
      <dsp:txXfrm>
        <a:off x="3174" y="1340142"/>
        <a:ext cx="3095625" cy="1238250"/>
      </dsp:txXfrm>
    </dsp:sp>
    <dsp:sp modelId="{4693A139-C667-4F21-9695-9F4920B6333A}">
      <dsp:nvSpPr>
        <dsp:cNvPr id="0" name=""/>
        <dsp:cNvSpPr/>
      </dsp:nvSpPr>
      <dsp:spPr>
        <a:xfrm>
          <a:off x="3174" y="2578392"/>
          <a:ext cx="3095625" cy="2854800"/>
        </a:xfrm>
        <a:prstGeom prst="rect">
          <a:avLst/>
        </a:prstGeom>
        <a:solidFill>
          <a:schemeClr val="lt1">
            <a:alpha val="90000"/>
            <a:tint val="40000"/>
            <a:hueOff val="0"/>
            <a:satOff val="0"/>
            <a:lumOff val="0"/>
            <a:alphaOff val="0"/>
          </a:schemeClr>
        </a:solidFill>
        <a:ln w="12700" cap="flat" cmpd="sng" algn="ctr">
          <a:solidFill>
            <a:schemeClr val="dk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smtClean="0">
              <a:latin typeface="+mj-lt"/>
            </a:rPr>
            <a:t>.NET Core already installed as part of VS2015 RC</a:t>
          </a:r>
          <a:endParaRPr lang="en-US" sz="2400" kern="1200" dirty="0">
            <a:latin typeface="+mj-lt"/>
          </a:endParaRPr>
        </a:p>
        <a:p>
          <a:pPr marL="228600" lvl="1" indent="-228600" algn="l" defTabSz="1066800">
            <a:lnSpc>
              <a:spcPct val="90000"/>
            </a:lnSpc>
            <a:spcBef>
              <a:spcPct val="0"/>
            </a:spcBef>
            <a:spcAft>
              <a:spcPct val="15000"/>
            </a:spcAft>
            <a:buChar char="••"/>
          </a:pPr>
          <a:r>
            <a:rPr lang="en-US" sz="2400" kern="1200" dirty="0" smtClean="0">
              <a:latin typeface="+mj-lt"/>
            </a:rPr>
            <a:t>Clone repo on GitHub and build from source (advanced)</a:t>
          </a:r>
          <a:endParaRPr lang="en-US" sz="2400" kern="1200" dirty="0">
            <a:latin typeface="+mj-lt"/>
          </a:endParaRPr>
        </a:p>
      </dsp:txBody>
      <dsp:txXfrm>
        <a:off x="3174" y="2578392"/>
        <a:ext cx="3095625" cy="2854800"/>
      </dsp:txXfrm>
    </dsp:sp>
    <dsp:sp modelId="{F7784933-386B-4B20-AB4E-ABD386C42619}">
      <dsp:nvSpPr>
        <dsp:cNvPr id="0" name=""/>
        <dsp:cNvSpPr/>
      </dsp:nvSpPr>
      <dsp:spPr>
        <a:xfrm>
          <a:off x="3532187" y="1340142"/>
          <a:ext cx="3095625" cy="1238250"/>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lvl="0" algn="ctr" defTabSz="1066800">
            <a:lnSpc>
              <a:spcPct val="90000"/>
            </a:lnSpc>
            <a:spcBef>
              <a:spcPct val="0"/>
            </a:spcBef>
            <a:spcAft>
              <a:spcPct val="35000"/>
            </a:spcAft>
          </a:pPr>
          <a:endParaRPr lang="en-US" sz="2400" kern="1200" dirty="0">
            <a:latin typeface="+mj-lt"/>
          </a:endParaRPr>
        </a:p>
      </dsp:txBody>
      <dsp:txXfrm>
        <a:off x="3532187" y="1340142"/>
        <a:ext cx="3095625" cy="1238250"/>
      </dsp:txXfrm>
    </dsp:sp>
    <dsp:sp modelId="{C0B10BF2-5874-442E-A30B-2D493C4AC1DA}">
      <dsp:nvSpPr>
        <dsp:cNvPr id="0" name=""/>
        <dsp:cNvSpPr/>
      </dsp:nvSpPr>
      <dsp:spPr>
        <a:xfrm>
          <a:off x="3532187" y="2578392"/>
          <a:ext cx="3095625" cy="2854800"/>
        </a:xfrm>
        <a:prstGeom prst="rect">
          <a:avLst/>
        </a:prstGeom>
        <a:solidFill>
          <a:schemeClr val="lt1">
            <a:alpha val="90000"/>
            <a:tint val="40000"/>
            <a:hueOff val="0"/>
            <a:satOff val="0"/>
            <a:lumOff val="0"/>
            <a:alphaOff val="0"/>
          </a:schemeClr>
        </a:solidFill>
        <a:ln w="12700" cap="flat" cmpd="sng" algn="ctr">
          <a:solidFill>
            <a:schemeClr val="dk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smtClean="0">
              <a:latin typeface="+mj-lt"/>
            </a:rPr>
            <a:t>Download &amp; install tar file</a:t>
          </a:r>
          <a:endParaRPr lang="en-US" sz="2400" kern="1200" dirty="0">
            <a:latin typeface="+mj-lt"/>
          </a:endParaRPr>
        </a:p>
        <a:p>
          <a:pPr marL="228600" lvl="1" indent="-228600" algn="l" defTabSz="1066800">
            <a:lnSpc>
              <a:spcPct val="90000"/>
            </a:lnSpc>
            <a:spcBef>
              <a:spcPct val="0"/>
            </a:spcBef>
            <a:spcAft>
              <a:spcPct val="15000"/>
            </a:spcAft>
            <a:buChar char="••"/>
          </a:pPr>
          <a:r>
            <a:rPr lang="en-US" sz="2400" kern="1200" dirty="0" smtClean="0">
              <a:latin typeface="+mj-lt"/>
            </a:rPr>
            <a:t>Use Homebrew formula on GitHub</a:t>
          </a:r>
          <a:endParaRPr lang="en-US" sz="2400" kern="1200" dirty="0">
            <a:latin typeface="+mj-lt"/>
          </a:endParaRPr>
        </a:p>
      </dsp:txBody>
      <dsp:txXfrm>
        <a:off x="3532187" y="2578392"/>
        <a:ext cx="3095625" cy="2854800"/>
      </dsp:txXfrm>
    </dsp:sp>
    <dsp:sp modelId="{7FD286E0-D37D-46EE-898A-5B007A4D7D3C}">
      <dsp:nvSpPr>
        <dsp:cNvPr id="0" name=""/>
        <dsp:cNvSpPr/>
      </dsp:nvSpPr>
      <dsp:spPr>
        <a:xfrm>
          <a:off x="7061200" y="1340142"/>
          <a:ext cx="3095625" cy="1238250"/>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lvl="0" algn="ctr" defTabSz="1066800">
            <a:lnSpc>
              <a:spcPct val="90000"/>
            </a:lnSpc>
            <a:spcBef>
              <a:spcPct val="0"/>
            </a:spcBef>
            <a:spcAft>
              <a:spcPct val="35000"/>
            </a:spcAft>
          </a:pPr>
          <a:endParaRPr lang="en-US" sz="2400" kern="1200" dirty="0">
            <a:latin typeface="+mj-lt"/>
          </a:endParaRPr>
        </a:p>
      </dsp:txBody>
      <dsp:txXfrm>
        <a:off x="7061200" y="1340142"/>
        <a:ext cx="3095625" cy="1238250"/>
      </dsp:txXfrm>
    </dsp:sp>
    <dsp:sp modelId="{22F61FF1-85F1-48F8-A244-71608B243E8B}">
      <dsp:nvSpPr>
        <dsp:cNvPr id="0" name=""/>
        <dsp:cNvSpPr/>
      </dsp:nvSpPr>
      <dsp:spPr>
        <a:xfrm>
          <a:off x="7061200" y="2578392"/>
          <a:ext cx="3095625" cy="2854800"/>
        </a:xfrm>
        <a:prstGeom prst="rect">
          <a:avLst/>
        </a:prstGeom>
        <a:solidFill>
          <a:schemeClr val="lt1">
            <a:alpha val="90000"/>
            <a:tint val="40000"/>
            <a:hueOff val="0"/>
            <a:satOff val="0"/>
            <a:lumOff val="0"/>
            <a:alphaOff val="0"/>
          </a:schemeClr>
        </a:solidFill>
        <a:ln w="12700" cap="flat" cmpd="sng" algn="ctr">
          <a:solidFill>
            <a:schemeClr val="dk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smtClean="0">
              <a:latin typeface="+mj-lt"/>
            </a:rPr>
            <a:t>Download &amp; install tar file</a:t>
          </a:r>
          <a:endParaRPr lang="en-US" sz="2400" kern="1200" dirty="0">
            <a:latin typeface="+mj-lt"/>
          </a:endParaRPr>
        </a:p>
        <a:p>
          <a:pPr marL="228600" lvl="1" indent="-228600" algn="l" defTabSz="1066800">
            <a:lnSpc>
              <a:spcPct val="90000"/>
            </a:lnSpc>
            <a:spcBef>
              <a:spcPct val="0"/>
            </a:spcBef>
            <a:spcAft>
              <a:spcPct val="15000"/>
            </a:spcAft>
            <a:buChar char="••"/>
          </a:pPr>
          <a:r>
            <a:rPr lang="en-US" sz="2400" kern="1200" dirty="0" smtClean="0">
              <a:latin typeface="+mj-lt"/>
            </a:rPr>
            <a:t>Create VM on Azure Marketplace</a:t>
          </a:r>
        </a:p>
        <a:p>
          <a:pPr marL="228600" lvl="1" indent="-228600" algn="l" defTabSz="1066800">
            <a:lnSpc>
              <a:spcPct val="90000"/>
            </a:lnSpc>
            <a:spcBef>
              <a:spcPct val="0"/>
            </a:spcBef>
            <a:spcAft>
              <a:spcPct val="15000"/>
            </a:spcAft>
            <a:buChar char="••"/>
          </a:pPr>
          <a:r>
            <a:rPr lang="en-US" sz="2400" kern="1200" dirty="0" smtClean="0">
              <a:latin typeface="+mj-lt"/>
            </a:rPr>
            <a:t>Use Dockerfile on </a:t>
          </a:r>
          <a:r>
            <a:rPr lang="en-US" sz="2400" kern="1200" dirty="0" err="1" smtClean="0">
              <a:latin typeface="+mj-lt"/>
            </a:rPr>
            <a:t>Docker</a:t>
          </a:r>
          <a:r>
            <a:rPr lang="en-US" sz="2400" kern="1200" dirty="0" smtClean="0">
              <a:latin typeface="+mj-lt"/>
            </a:rPr>
            <a:t> Hub </a:t>
          </a:r>
          <a:r>
            <a:rPr lang="en-US" sz="2000" kern="1200" dirty="0" smtClean="0">
              <a:latin typeface="+mj-lt"/>
            </a:rPr>
            <a:t>(coming)</a:t>
          </a:r>
          <a:endParaRPr lang="en-US" sz="2400" kern="1200" dirty="0" smtClean="0">
            <a:latin typeface="+mj-lt"/>
          </a:endParaRPr>
        </a:p>
        <a:p>
          <a:pPr marL="228600" lvl="1" indent="-228600" algn="l" defTabSz="1066800">
            <a:lnSpc>
              <a:spcPct val="90000"/>
            </a:lnSpc>
            <a:spcBef>
              <a:spcPct val="0"/>
            </a:spcBef>
            <a:spcAft>
              <a:spcPct val="15000"/>
            </a:spcAft>
            <a:buChar char="••"/>
          </a:pPr>
          <a:endParaRPr lang="en-US" sz="2400" kern="1200" dirty="0" smtClean="0">
            <a:latin typeface="+mj-lt"/>
          </a:endParaRPr>
        </a:p>
      </dsp:txBody>
      <dsp:txXfrm>
        <a:off x="7061200" y="2578392"/>
        <a:ext cx="3095625" cy="28548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2E5FA19-5434-4B40-85AA-5A7E284261F4}" type="datetimeFigureOut">
              <a:rPr lang="en-US" smtClean="0"/>
              <a:t>5/21/15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1D3BC8F-1A6D-FC4D-A4F8-9C312760E840}" type="slidenum">
              <a:rPr lang="en-US" smtClean="0"/>
              <a:t>‹#›</a:t>
            </a:fld>
            <a:endParaRPr lang="en-US"/>
          </a:p>
        </p:txBody>
      </p:sp>
    </p:spTree>
    <p:extLst>
      <p:ext uri="{BB962C8B-B14F-4D97-AF65-F5344CB8AC3E}">
        <p14:creationId xmlns:p14="http://schemas.microsoft.com/office/powerpoint/2010/main" val="404158660"/>
      </p:ext>
    </p:extLst>
  </p:cSld>
  <p:clrMap bg1="lt1" tx1="dk1" bg2="lt2" tx2="dk2" accent1="accent1" accent2="accent2" accent3="accent3" accent4="accent4" accent5="accent5" accent6="accent6" hlink="hlink" folHlink="folHlink"/>
</p:handoutMaster>
</file>

<file path=ppt/media/hdphoto1.wdp>
</file>

<file path=ppt/media/image1.tiff>
</file>

<file path=ppt/media/image11.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tiff>
</file>

<file path=ppt/media/image25.png>
</file>

<file path=ppt/media/image26.tiff>
</file>

<file path=ppt/media/image27.png>
</file>

<file path=ppt/media/image28.png>
</file>

<file path=ppt/media/image29.png>
</file>

<file path=ppt/media/image3.jpeg>
</file>

<file path=ppt/media/image30.jpeg>
</file>

<file path=ppt/media/image31.tiff>
</file>

<file path=ppt/media/image32.tiff>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tiff>
</file>

<file path=ppt/media/image5.png>
</file>

<file path=ppt/media/image6.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FF3099-01A8-422B-9456-9857C3A055FE}" type="datetimeFigureOut">
              <a:rPr lang="nl-NL" smtClean="0"/>
              <a:t>21-05-15</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29E132-584C-4B94-A650-25C099AD16AA}" type="slidenum">
              <a:rPr lang="nl-NL" smtClean="0"/>
              <a:t>‹#›</a:t>
            </a:fld>
            <a:endParaRPr lang="nl-NL"/>
          </a:p>
        </p:txBody>
      </p:sp>
    </p:spTree>
    <p:extLst>
      <p:ext uri="{BB962C8B-B14F-4D97-AF65-F5344CB8AC3E}">
        <p14:creationId xmlns:p14="http://schemas.microsoft.com/office/powerpoint/2010/main" val="1546130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C6996B83-60CF-42A8-BA06-F99D0BEC30B3}" type="datetime1">
              <a:rPr lang="en-US" smtClean="0"/>
              <a:t>5/21/15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
        <p:nvSpPr>
          <p:cNvPr id="7" name="Header Placeholder 6"/>
          <p:cNvSpPr>
            <a:spLocks noGrp="1"/>
          </p:cNvSpPr>
          <p:nvPr>
            <p:ph type="hdr" sz="quarter" idx="13"/>
          </p:nvPr>
        </p:nvSpPr>
        <p:spPr/>
        <p:txBody>
          <a:bodyPr/>
          <a:lstStyle/>
          <a:p>
            <a:r>
              <a:rPr lang="en-US" dirty="0" smtClean="0"/>
              <a:t>Build 2014</a:t>
            </a:r>
            <a:endParaRPr lang="en-US" dirty="0"/>
          </a:p>
        </p:txBody>
      </p:sp>
    </p:spTree>
    <p:extLst>
      <p:ext uri="{BB962C8B-B14F-4D97-AF65-F5344CB8AC3E}">
        <p14:creationId xmlns:p14="http://schemas.microsoft.com/office/powerpoint/2010/main" val="1450573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10</a:t>
            </a:fld>
            <a:endParaRPr lang="nl-NL"/>
          </a:p>
        </p:txBody>
      </p:sp>
    </p:spTree>
    <p:extLst>
      <p:ext uri="{BB962C8B-B14F-4D97-AF65-F5344CB8AC3E}">
        <p14:creationId xmlns:p14="http://schemas.microsoft.com/office/powerpoint/2010/main" val="6245497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defTabSz="698611">
              <a:defRPr/>
            </a:pPr>
            <a:endParaRPr lang="en-US" dirty="0">
              <a:solidFill>
                <a:prstClr val="black"/>
              </a:solidFill>
            </a:endParaRPr>
          </a:p>
        </p:txBody>
      </p:sp>
      <p:sp>
        <p:nvSpPr>
          <p:cNvPr id="5" name="Footer Placeholder 4"/>
          <p:cNvSpPr>
            <a:spLocks noGrp="1"/>
          </p:cNvSpPr>
          <p:nvPr>
            <p:ph type="ftr" sz="quarter" idx="11"/>
          </p:nvPr>
        </p:nvSpPr>
        <p:spPr/>
        <p:txBody>
          <a:bodyPr/>
          <a:lstStyle/>
          <a:p>
            <a:pPr defTabSz="93146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defTabSz="698611">
              <a:defRPr/>
            </a:pPr>
            <a:fld id="{FE7AD93C-FE49-4925-8755-7780B8E3941E}" type="datetime1">
              <a:rPr lang="en-US">
                <a:solidFill>
                  <a:prstClr val="black"/>
                </a:solidFill>
              </a:rPr>
              <a:pPr defTabSz="698611">
                <a:def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698611">
              <a:defRPr/>
            </a:pPr>
            <a:fld id="{B4008EB6-D09E-4580-8CD6-DDB14511944F}" type="slidenum">
              <a:rPr lang="en-US">
                <a:solidFill>
                  <a:prstClr val="black"/>
                </a:solidFill>
              </a:rPr>
              <a:pPr defTabSz="698611">
                <a:defRPr/>
              </a:pPr>
              <a:t>11</a:t>
            </a:fld>
            <a:endParaRPr lang="en-US" dirty="0">
              <a:solidFill>
                <a:prstClr val="black"/>
              </a:solidFill>
            </a:endParaRPr>
          </a:p>
        </p:txBody>
      </p:sp>
    </p:spTree>
    <p:extLst>
      <p:ext uri="{BB962C8B-B14F-4D97-AF65-F5344CB8AC3E}">
        <p14:creationId xmlns:p14="http://schemas.microsoft.com/office/powerpoint/2010/main" val="7079009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929E132-584C-4B94-A650-25C099AD16AA}" type="slidenum">
              <a:rPr lang="nl-NL" smtClean="0"/>
              <a:t>12</a:t>
            </a:fld>
            <a:endParaRPr lang="nl-NL"/>
          </a:p>
        </p:txBody>
      </p:sp>
    </p:spTree>
    <p:extLst>
      <p:ext uri="{BB962C8B-B14F-4D97-AF65-F5344CB8AC3E}">
        <p14:creationId xmlns:p14="http://schemas.microsoft.com/office/powerpoint/2010/main" val="7603137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Visual Studio</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290EE1-A306-43E3-89F1-0B131898A858}" type="datetime1">
              <a:rPr lang="en-US" smtClean="0">
                <a:solidFill>
                  <a:prstClr val="black"/>
                </a:solidFill>
              </a: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17801722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Visual Studio</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290EE1-A306-43E3-89F1-0B131898A858}" type="datetime1">
              <a:rPr lang="en-US" smtClean="0">
                <a:solidFill>
                  <a:prstClr val="black"/>
                </a:solidFill>
              </a: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3272545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Visual Studio</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290EE1-A306-43E3-89F1-0B131898A858}" type="datetime1">
              <a:rPr lang="en-US" smtClean="0">
                <a:solidFill>
                  <a:prstClr val="black"/>
                </a:solidFill>
              </a: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1210359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Visual Studio</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290EE1-A306-43E3-89F1-0B131898A858}" type="datetime1">
              <a:rPr lang="en-US" smtClean="0">
                <a:solidFill>
                  <a:prstClr val="black"/>
                </a:solidFill>
              </a: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3564268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Visual Studio</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290EE1-A306-43E3-89F1-0B131898A858}" type="datetime1">
              <a:rPr lang="en-US" smtClean="0">
                <a:solidFill>
                  <a:prstClr val="black"/>
                </a:solidFill>
              </a: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17792896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929E132-584C-4B94-A650-25C099AD16AA}" type="slidenum">
              <a:rPr lang="nl-NL" smtClean="0"/>
              <a:t>18</a:t>
            </a:fld>
            <a:endParaRPr lang="nl-NL"/>
          </a:p>
        </p:txBody>
      </p:sp>
    </p:spTree>
    <p:extLst>
      <p:ext uri="{BB962C8B-B14F-4D97-AF65-F5344CB8AC3E}">
        <p14:creationId xmlns:p14="http://schemas.microsoft.com/office/powerpoint/2010/main" val="15012529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5/21/15 1:54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491705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C6996B83-60CF-42A8-BA06-F99D0BEC30B3}" type="datetime1">
              <a:rPr lang="en-US" smtClean="0"/>
              <a:t>5/21/15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a:t>
            </a:fld>
            <a:endParaRPr lang="en-US" dirty="0"/>
          </a:p>
        </p:txBody>
      </p:sp>
      <p:sp>
        <p:nvSpPr>
          <p:cNvPr id="7" name="Header Placeholder 6"/>
          <p:cNvSpPr>
            <a:spLocks noGrp="1"/>
          </p:cNvSpPr>
          <p:nvPr>
            <p:ph type="hdr" sz="quarter" idx="13"/>
          </p:nvPr>
        </p:nvSpPr>
        <p:spPr/>
        <p:txBody>
          <a:bodyPr/>
          <a:lstStyle/>
          <a:p>
            <a:r>
              <a:rPr lang="en-US" dirty="0" smtClean="0"/>
              <a:t>Build 2014</a:t>
            </a:r>
            <a:endParaRPr lang="en-US" dirty="0"/>
          </a:p>
        </p:txBody>
      </p:sp>
    </p:spTree>
    <p:extLst>
      <p:ext uri="{BB962C8B-B14F-4D97-AF65-F5344CB8AC3E}">
        <p14:creationId xmlns:p14="http://schemas.microsoft.com/office/powerpoint/2010/main" val="17269564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929E132-584C-4B94-A650-25C099AD16AA}" type="slidenum">
              <a:rPr lang="nl-NL" smtClean="0"/>
              <a:t>20</a:t>
            </a:fld>
            <a:endParaRPr lang="nl-NL"/>
          </a:p>
        </p:txBody>
      </p:sp>
    </p:spTree>
    <p:extLst>
      <p:ext uri="{BB962C8B-B14F-4D97-AF65-F5344CB8AC3E}">
        <p14:creationId xmlns:p14="http://schemas.microsoft.com/office/powerpoint/2010/main" val="2601529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21</a:t>
            </a:fld>
            <a:endParaRPr lang="nl-NL"/>
          </a:p>
        </p:txBody>
      </p:sp>
    </p:spTree>
    <p:extLst>
      <p:ext uri="{BB962C8B-B14F-4D97-AF65-F5344CB8AC3E}">
        <p14:creationId xmlns:p14="http://schemas.microsoft.com/office/powerpoint/2010/main" val="313089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Visual Studio</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290EE1-A306-43E3-89F1-0B131898A858}" type="datetime1">
              <a:rPr lang="en-US" smtClean="0">
                <a:solidFill>
                  <a:prstClr val="black"/>
                </a:solidFill>
              </a: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8194852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Visual Studio</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290EE1-A306-43E3-89F1-0B131898A858}" type="datetime1">
              <a:rPr lang="en-US" smtClean="0">
                <a:solidFill>
                  <a:prstClr val="black"/>
                </a:solidFill>
              </a: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19871063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Visual Studio</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290EE1-A306-43E3-89F1-0B131898A858}" type="datetime1">
              <a:rPr lang="en-US" smtClean="0">
                <a:solidFill>
                  <a:prstClr val="black"/>
                </a:solidFill>
              </a: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14578803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Visual Studio</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24144"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1290EE1-A306-43E3-89F1-0B131898A858}" type="datetime1">
              <a:rPr lang="en-US" smtClean="0">
                <a:solidFill>
                  <a:prstClr val="black"/>
                </a:solidFill>
              </a:rPr>
              <a:pPr/>
              <a:t>5/21/15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2162720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5/21/15 1:54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4759522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929E132-584C-4B94-A650-25C099AD16AA}" type="slidenum">
              <a:rPr lang="nl-NL" smtClean="0"/>
              <a:t>27</a:t>
            </a:fld>
            <a:endParaRPr lang="nl-NL"/>
          </a:p>
        </p:txBody>
      </p:sp>
    </p:spTree>
    <p:extLst>
      <p:ext uri="{BB962C8B-B14F-4D97-AF65-F5344CB8AC3E}">
        <p14:creationId xmlns:p14="http://schemas.microsoft.com/office/powerpoint/2010/main" val="14727137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28</a:t>
            </a:fld>
            <a:endParaRPr lang="nl-NL"/>
          </a:p>
        </p:txBody>
      </p:sp>
    </p:spTree>
    <p:extLst>
      <p:ext uri="{BB962C8B-B14F-4D97-AF65-F5344CB8AC3E}">
        <p14:creationId xmlns:p14="http://schemas.microsoft.com/office/powerpoint/2010/main" val="5953117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sz="900" b="1" dirty="0" smtClean="0"/>
          </a:p>
        </p:txBody>
      </p:sp>
      <p:sp>
        <p:nvSpPr>
          <p:cNvPr id="4" name="Footer Placeholder 3"/>
          <p:cNvSpPr>
            <a:spLocks noGrp="1"/>
          </p:cNvSpPr>
          <p:nvPr>
            <p:ph type="ftr" sz="quarter" idx="10"/>
          </p:nvPr>
        </p:nvSpPr>
        <p:spPr/>
        <p:txBody>
          <a:bodyPr/>
          <a:lstStyle/>
          <a:p>
            <a:pPr defTabSz="914099" eaLnBrk="0" hangingPunct="0">
              <a:defRPr/>
            </a:pPr>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a:defRPr/>
            </a:pPr>
            <a:fld id="{E74353ED-ACB2-44BF-A903-985B0AF962B7}" type="datetime1">
              <a:rPr lang="en-US" smtClean="0">
                <a:solidFill>
                  <a:prstClr val="black"/>
                </a:solidFill>
              </a:rPr>
              <a:pPr>
                <a:defRPr/>
              </a:pPr>
              <a:t>5/21/15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pPr>
              <a:defRPr/>
            </a:pPr>
            <a:fld id="{B4008EB6-D09E-4580-8CD6-DDB14511944F}" type="slidenum">
              <a:rPr lang="en-US" smtClean="0">
                <a:solidFill>
                  <a:prstClr val="black"/>
                </a:solidFill>
              </a:rPr>
              <a:pPr>
                <a:defRPr/>
              </a:pPr>
              <a:t>29</a:t>
            </a:fld>
            <a:endParaRPr lang="en-US" dirty="0">
              <a:solidFill>
                <a:prstClr val="black"/>
              </a:solidFill>
            </a:endParaRPr>
          </a:p>
        </p:txBody>
      </p:sp>
    </p:spTree>
    <p:extLst>
      <p:ext uri="{BB962C8B-B14F-4D97-AF65-F5344CB8AC3E}">
        <p14:creationId xmlns:p14="http://schemas.microsoft.com/office/powerpoint/2010/main" val="217871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D929E132-584C-4B94-A650-25C099AD16AA}" type="slidenum">
              <a:rPr lang="nl-NL" smtClean="0"/>
              <a:t>3</a:t>
            </a:fld>
            <a:endParaRPr lang="nl-NL"/>
          </a:p>
        </p:txBody>
      </p:sp>
    </p:spTree>
    <p:extLst>
      <p:ext uri="{BB962C8B-B14F-4D97-AF65-F5344CB8AC3E}">
        <p14:creationId xmlns:p14="http://schemas.microsoft.com/office/powerpoint/2010/main" val="14325349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30</a:t>
            </a:fld>
            <a:endParaRPr lang="nl-NL"/>
          </a:p>
        </p:txBody>
      </p:sp>
    </p:spTree>
    <p:extLst>
      <p:ext uri="{BB962C8B-B14F-4D97-AF65-F5344CB8AC3E}">
        <p14:creationId xmlns:p14="http://schemas.microsoft.com/office/powerpoint/2010/main" val="18577569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929E132-584C-4B94-A650-25C099AD16AA}" type="slidenum">
              <a:rPr lang="nl-NL" smtClean="0"/>
              <a:t>32</a:t>
            </a:fld>
            <a:endParaRPr lang="nl-NL"/>
          </a:p>
        </p:txBody>
      </p:sp>
    </p:spTree>
    <p:extLst>
      <p:ext uri="{BB962C8B-B14F-4D97-AF65-F5344CB8AC3E}">
        <p14:creationId xmlns:p14="http://schemas.microsoft.com/office/powerpoint/2010/main" val="8242728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33</a:t>
            </a:fld>
            <a:endParaRPr lang="nl-NL"/>
          </a:p>
        </p:txBody>
      </p:sp>
    </p:spTree>
    <p:extLst>
      <p:ext uri="{BB962C8B-B14F-4D97-AF65-F5344CB8AC3E}">
        <p14:creationId xmlns:p14="http://schemas.microsoft.com/office/powerpoint/2010/main" val="463480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929E132-584C-4B94-A650-25C099AD16AA}" type="slidenum">
              <a:rPr lang="nl-NL" smtClean="0"/>
              <a:t>4</a:t>
            </a:fld>
            <a:endParaRPr lang="nl-NL"/>
          </a:p>
        </p:txBody>
      </p:sp>
    </p:spTree>
    <p:extLst>
      <p:ext uri="{BB962C8B-B14F-4D97-AF65-F5344CB8AC3E}">
        <p14:creationId xmlns:p14="http://schemas.microsoft.com/office/powerpoint/2010/main" val="1642548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5</a:t>
            </a:fld>
            <a:endParaRPr lang="nl-NL"/>
          </a:p>
        </p:txBody>
      </p:sp>
    </p:spTree>
    <p:extLst>
      <p:ext uri="{BB962C8B-B14F-4D97-AF65-F5344CB8AC3E}">
        <p14:creationId xmlns:p14="http://schemas.microsoft.com/office/powerpoint/2010/main" val="1197352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6</a:t>
            </a:fld>
            <a:endParaRPr lang="nl-NL"/>
          </a:p>
        </p:txBody>
      </p:sp>
    </p:spTree>
    <p:extLst>
      <p:ext uri="{BB962C8B-B14F-4D97-AF65-F5344CB8AC3E}">
        <p14:creationId xmlns:p14="http://schemas.microsoft.com/office/powerpoint/2010/main" val="17955191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7</a:t>
            </a:fld>
            <a:endParaRPr lang="nl-NL"/>
          </a:p>
        </p:txBody>
      </p:sp>
    </p:spTree>
    <p:extLst>
      <p:ext uri="{BB962C8B-B14F-4D97-AF65-F5344CB8AC3E}">
        <p14:creationId xmlns:p14="http://schemas.microsoft.com/office/powerpoint/2010/main" val="1974806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8</a:t>
            </a:fld>
            <a:endParaRPr lang="nl-NL"/>
          </a:p>
        </p:txBody>
      </p:sp>
    </p:spTree>
    <p:extLst>
      <p:ext uri="{BB962C8B-B14F-4D97-AF65-F5344CB8AC3E}">
        <p14:creationId xmlns:p14="http://schemas.microsoft.com/office/powerpoint/2010/main" val="2106914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29E132-584C-4B94-A650-25C099AD16AA}" type="slidenum">
              <a:rPr lang="nl-NL" smtClean="0"/>
              <a:t>9</a:t>
            </a:fld>
            <a:endParaRPr lang="nl-NL"/>
          </a:p>
        </p:txBody>
      </p:sp>
    </p:spTree>
    <p:extLst>
      <p:ext uri="{BB962C8B-B14F-4D97-AF65-F5344CB8AC3E}">
        <p14:creationId xmlns:p14="http://schemas.microsoft.com/office/powerpoint/2010/main" val="1315209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BC94CF7-BF59-4DC7-8043-644A45F1E425}" type="datetimeFigureOut">
              <a:rPr lang="nl-NL" smtClean="0"/>
              <a:t>21-05-15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96444588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C94CF7-BF59-4DC7-8043-644A45F1E425}" type="datetimeFigureOut">
              <a:rPr lang="nl-NL" smtClean="0"/>
              <a:t>21-05-15</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82226275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C94CF7-BF59-4DC7-8043-644A45F1E425}" type="datetimeFigureOut">
              <a:rPr lang="nl-NL" smtClean="0"/>
              <a:t>21-05-15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64803132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C94CF7-BF59-4DC7-8043-644A45F1E425}" type="datetimeFigureOut">
              <a:rPr lang="nl-NL" smtClean="0"/>
              <a:t>21-05-15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141115425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b="0" i="0" spc="0" baseline="0">
                <a:gradFill>
                  <a:gsLst>
                    <a:gs pos="0">
                      <a:schemeClr val="tx1"/>
                    </a:gs>
                    <a:gs pos="100000">
                      <a:schemeClr val="tx1"/>
                    </a:gs>
                  </a:gsLst>
                  <a:lin ang="5400000" scaled="0"/>
                </a:gradFill>
                <a:latin typeface="Segoe UI Light" charset="0"/>
                <a:ea typeface="Segoe UI Light" charset="0"/>
                <a:cs typeface="Segoe UI Light" charset="0"/>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b="0" i="0" spc="-98" baseline="0">
                <a:gradFill>
                  <a:gsLst>
                    <a:gs pos="3333">
                      <a:schemeClr val="tx1"/>
                    </a:gs>
                    <a:gs pos="39000">
                      <a:schemeClr val="tx1"/>
                    </a:gs>
                  </a:gsLst>
                  <a:lin ang="5400000" scaled="0"/>
                </a:gradFill>
                <a:latin typeface="Segoe UI Light" charset="0"/>
                <a:ea typeface="Segoe UI Light" charset="0"/>
                <a:cs typeface="Segoe UI Light" charset="0"/>
              </a:defRPr>
            </a:lvl1pPr>
          </a:lstStyle>
          <a:p>
            <a:r>
              <a:rPr lang="en-US" dirty="0" smtClean="0"/>
              <a:t>Presentation title</a:t>
            </a:r>
            <a:endParaRPr lang="en-US" dirty="0"/>
          </a:p>
        </p:txBody>
      </p:sp>
    </p:spTree>
    <p:extLst>
      <p:ext uri="{BB962C8B-B14F-4D97-AF65-F5344CB8AC3E}">
        <p14:creationId xmlns:p14="http://schemas.microsoft.com/office/powerpoint/2010/main" val="17375189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83096" y="2980724"/>
            <a:ext cx="11339669" cy="896552"/>
          </a:xfrm>
        </p:spPr>
        <p:txBody>
          <a:bodyPr wrap="square" lIns="182880" tIns="146304" rIns="182880" bIns="146304" anchor="ctr">
            <a:noAutofit/>
          </a:bodyPr>
          <a:lstStyle>
            <a:lvl1pPr marL="0" indent="0">
              <a:lnSpc>
                <a:spcPct val="95000"/>
              </a:lnSpc>
              <a:spcBef>
                <a:spcPts val="0"/>
              </a:spcBef>
              <a:spcAft>
                <a:spcPts val="1600"/>
              </a:spcAft>
              <a:buNone/>
              <a:defRPr lang="en-US" sz="4400" b="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dirty="0" smtClean="0"/>
              <a:t>Click to edit Master text styles</a:t>
            </a:r>
          </a:p>
        </p:txBody>
      </p:sp>
    </p:spTree>
    <p:extLst>
      <p:ext uri="{BB962C8B-B14F-4D97-AF65-F5344CB8AC3E}">
        <p14:creationId xmlns:p14="http://schemas.microsoft.com/office/powerpoint/2010/main" val="214312403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C94CF7-BF59-4DC7-8043-644A45F1E425}" type="datetimeFigureOut">
              <a:rPr lang="nl-NL" smtClean="0"/>
              <a:t>21-05-15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211842199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BC94CF7-BF59-4DC7-8043-644A45F1E425}" type="datetimeFigureOut">
              <a:rPr lang="nl-NL" smtClean="0"/>
              <a:t>21-05-15</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1520223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BC94CF7-BF59-4DC7-8043-644A45F1E425}" type="datetimeFigureOut">
              <a:rPr lang="nl-NL" smtClean="0"/>
              <a:t>21-05-15</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45286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89235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BC94CF7-BF59-4DC7-8043-644A45F1E425}" type="datetimeFigureOut">
              <a:rPr lang="nl-NL" smtClean="0"/>
              <a:t>21-05-15</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101767956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0BC94CF7-BF59-4DC7-8043-644A45F1E425}" type="datetimeFigureOut">
              <a:rPr lang="nl-NL" smtClean="0"/>
              <a:t>21-05-15</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185796250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C94CF7-BF59-4DC7-8043-644A45F1E425}" type="datetimeFigureOut">
              <a:rPr lang="nl-NL" smtClean="0"/>
              <a:t>21-05-15</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20169061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C94CF7-BF59-4DC7-8043-644A45F1E425}" type="datetimeFigureOut">
              <a:rPr lang="nl-NL" smtClean="0"/>
              <a:t>21-05-15</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52E45151-0B0F-46E2-954B-6C750EDAE360}" type="slidenum">
              <a:rPr lang="nl-NL" smtClean="0"/>
              <a:t>‹#›</a:t>
            </a:fld>
            <a:endParaRPr lang="nl-NL"/>
          </a:p>
        </p:txBody>
      </p:sp>
    </p:spTree>
    <p:extLst>
      <p:ext uri="{BB962C8B-B14F-4D97-AF65-F5344CB8AC3E}">
        <p14:creationId xmlns:p14="http://schemas.microsoft.com/office/powerpoint/2010/main" val="21380196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C94CF7-BF59-4DC7-8043-644A45F1E425}" type="datetimeFigureOut">
              <a:rPr lang="nl-NL" smtClean="0"/>
              <a:t>21-05-15</a:t>
            </a:fld>
            <a:endParaRPr lang="nl-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E45151-0B0F-46E2-954B-6C750EDAE360}" type="slidenum">
              <a:rPr lang="nl-NL" smtClean="0"/>
              <a:t>‹#›</a:t>
            </a:fld>
            <a:endParaRPr lang="nl-NL"/>
          </a:p>
        </p:txBody>
      </p:sp>
    </p:spTree>
    <p:extLst>
      <p:ext uri="{BB962C8B-B14F-4D97-AF65-F5344CB8AC3E}">
        <p14:creationId xmlns:p14="http://schemas.microsoft.com/office/powerpoint/2010/main" val="105575579"/>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66"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b="0" i="0" kern="1200">
          <a:solidFill>
            <a:schemeClr val="tx1"/>
          </a:solidFill>
          <a:latin typeface="Segoe UI Light" charset="0"/>
          <a:ea typeface="Segoe UI Light" charset="0"/>
          <a:cs typeface="Segoe UI Light" charset="0"/>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Segoe UI Light" charset="0"/>
          <a:ea typeface="Segoe UI Light" charset="0"/>
          <a:cs typeface="Segoe UI Light"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Segoe UI Light" charset="0"/>
          <a:ea typeface="Segoe UI Light" charset="0"/>
          <a:cs typeface="Segoe UI Light"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Segoe UI Light" charset="0"/>
          <a:ea typeface="Segoe UI Light" charset="0"/>
          <a:cs typeface="Segoe UI Light"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Segoe UI Light" charset="0"/>
          <a:ea typeface="Segoe UI Light" charset="0"/>
          <a:cs typeface="Segoe UI Light"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Segoe UI Light" charset="0"/>
          <a:ea typeface="Segoe UI Light" charset="0"/>
          <a:cs typeface="Segoe UI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1" Type="http://schemas.openxmlformats.org/officeDocument/2006/relationships/image" Target="../media/image15.png"/><Relationship Id="rId12" Type="http://schemas.openxmlformats.org/officeDocument/2006/relationships/image" Target="../media/image16.png"/><Relationship Id="rId13" Type="http://schemas.openxmlformats.org/officeDocument/2006/relationships/image" Target="../media/image17.jpeg"/><Relationship Id="rId14" Type="http://schemas.openxmlformats.org/officeDocument/2006/relationships/image" Target="../media/image18.png"/><Relationship Id="rId15" Type="http://schemas.openxmlformats.org/officeDocument/2006/relationships/image" Target="../media/image19.png"/><Relationship Id="rId16" Type="http://schemas.openxmlformats.org/officeDocument/2006/relationships/image" Target="../media/image20.png"/><Relationship Id="rId17" Type="http://schemas.openxmlformats.org/officeDocument/2006/relationships/image" Target="../media/image21.png"/><Relationship Id="rId18" Type="http://schemas.openxmlformats.org/officeDocument/2006/relationships/image" Target="../media/image22.png"/><Relationship Id="rId19"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png"/><Relationship Id="rId6" Type="http://schemas.openxmlformats.org/officeDocument/2006/relationships/image" Target="../media/image10.emf"/><Relationship Id="rId7" Type="http://schemas.openxmlformats.org/officeDocument/2006/relationships/image" Target="../media/image11.png"/><Relationship Id="rId8" Type="http://schemas.openxmlformats.org/officeDocument/2006/relationships/image" Target="../media/image12.emf"/><Relationship Id="rId9" Type="http://schemas.openxmlformats.org/officeDocument/2006/relationships/image" Target="../media/image13.png"/><Relationship Id="rId10"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4" Type="http://schemas.microsoft.com/office/2007/relationships/hdphoto" Target="../media/hdphoto1.wdp"/><Relationship Id="rId5" Type="http://schemas.openxmlformats.org/officeDocument/2006/relationships/image" Target="../media/image23.png"/><Relationship Id="rId6"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4.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6.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27.png"/><Relationship Id="rId9" Type="http://schemas.openxmlformats.org/officeDocument/2006/relationships/image" Target="../media/image28.png"/><Relationship Id="rId10"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0.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1.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2.tiff"/></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7" Type="http://schemas.openxmlformats.org/officeDocument/2006/relationships/image" Target="../media/image37.png"/><Relationship Id="rId8" Type="http://schemas.openxmlformats.org/officeDocument/2006/relationships/image" Target="../media/image38.png"/><Relationship Id="rId9" Type="http://schemas.openxmlformats.org/officeDocument/2006/relationships/image" Target="../media/image39.png"/><Relationship Id="rId10" Type="http://schemas.openxmlformats.org/officeDocument/2006/relationships/image" Target="../media/image40.png"/><Relationship Id="rId11" Type="http://schemas.openxmlformats.org/officeDocument/2006/relationships/image" Target="../media/image41.png"/><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42.png"/><Relationship Id="rId4" Type="http://schemas.openxmlformats.org/officeDocument/2006/relationships/image" Target="../media/image43.png"/><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4.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6.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2"/>
          </p:nvPr>
        </p:nvSpPr>
        <p:spPr/>
        <p:txBody>
          <a:bodyPr/>
          <a:lstStyle/>
          <a:p>
            <a:r>
              <a:rPr lang="en-US" dirty="0" err="1" smtClean="0"/>
              <a:t>Costeijn</a:t>
            </a:r>
            <a:r>
              <a:rPr lang="en-US" dirty="0" smtClean="0"/>
              <a:t> </a:t>
            </a:r>
            <a:r>
              <a:rPr lang="en-US" dirty="0" err="1" smtClean="0"/>
              <a:t>Kuhlmann</a:t>
            </a:r>
            <a:endParaRPr lang="en-US" dirty="0" smtClean="0"/>
          </a:p>
          <a:p>
            <a:r>
              <a:rPr lang="en-US" dirty="0" smtClean="0"/>
              <a:t>Cloud Software Engineer</a:t>
            </a:r>
          </a:p>
          <a:p>
            <a:r>
              <a:rPr lang="en-US" dirty="0" err="1" smtClean="0"/>
              <a:t>costeijnk@infosupport.com</a:t>
            </a:r>
            <a:endParaRPr lang="en-US" dirty="0"/>
          </a:p>
        </p:txBody>
      </p:sp>
      <p:sp>
        <p:nvSpPr>
          <p:cNvPr id="2" name="Title 1"/>
          <p:cNvSpPr>
            <a:spLocks noGrp="1"/>
          </p:cNvSpPr>
          <p:nvPr>
            <p:ph type="title"/>
          </p:nvPr>
        </p:nvSpPr>
        <p:spPr/>
        <p:txBody>
          <a:bodyPr/>
          <a:lstStyle/>
          <a:p>
            <a:r>
              <a:rPr lang="en-US" dirty="0" smtClean="0"/>
              <a:t>Innovate, Collaborate, Embrace</a:t>
            </a:r>
            <a:endParaRPr lang="en-US" dirty="0"/>
          </a:p>
        </p:txBody>
      </p:sp>
      <p:pic>
        <p:nvPicPr>
          <p:cNvPr id="10" name="Picture 9"/>
          <p:cNvPicPr>
            <a:picLocks noChangeAspect="1"/>
          </p:cNvPicPr>
          <p:nvPr/>
        </p:nvPicPr>
        <p:blipFill>
          <a:blip r:embed="rId3"/>
          <a:stretch>
            <a:fillRect/>
          </a:stretch>
        </p:blipFill>
        <p:spPr>
          <a:xfrm>
            <a:off x="9530245" y="5958672"/>
            <a:ext cx="2306016" cy="596698"/>
          </a:xfrm>
          <a:prstGeom prst="rect">
            <a:avLst/>
          </a:prstGeom>
        </p:spPr>
      </p:pic>
    </p:spTree>
    <p:extLst>
      <p:ext uri="{BB962C8B-B14F-4D97-AF65-F5344CB8AC3E}">
        <p14:creationId xmlns:p14="http://schemas.microsoft.com/office/powerpoint/2010/main" val="502278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History of .NET</a:t>
            </a:r>
            <a:endParaRPr lang="en-US" dirty="0"/>
          </a:p>
        </p:txBody>
      </p:sp>
      <p:sp>
        <p:nvSpPr>
          <p:cNvPr id="2" name="Rectangle 1"/>
          <p:cNvSpPr/>
          <p:nvPr/>
        </p:nvSpPr>
        <p:spPr>
          <a:xfrm>
            <a:off x="2351315" y="1690688"/>
            <a:ext cx="2076994" cy="49060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t>Windows Desktop</a:t>
            </a:r>
            <a:endParaRPr lang="en-US" dirty="0"/>
          </a:p>
        </p:txBody>
      </p:sp>
      <p:sp>
        <p:nvSpPr>
          <p:cNvPr id="4" name="Rectangle 3"/>
          <p:cNvSpPr/>
          <p:nvPr/>
        </p:nvSpPr>
        <p:spPr>
          <a:xfrm>
            <a:off x="4933406" y="1690687"/>
            <a:ext cx="2076994" cy="4906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mtClean="0"/>
              <a:t>Windows Store</a:t>
            </a:r>
            <a:endParaRPr lang="en-US"/>
          </a:p>
        </p:txBody>
      </p:sp>
      <p:sp>
        <p:nvSpPr>
          <p:cNvPr id="5" name="Rectangle 4"/>
          <p:cNvSpPr/>
          <p:nvPr/>
        </p:nvSpPr>
        <p:spPr>
          <a:xfrm>
            <a:off x="7467601" y="1690686"/>
            <a:ext cx="2076994" cy="49060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t>Windows Phone</a:t>
            </a:r>
            <a:endParaRPr lang="en-US" dirty="0"/>
          </a:p>
        </p:txBody>
      </p:sp>
      <p:sp>
        <p:nvSpPr>
          <p:cNvPr id="6" name="Rectangle 5"/>
          <p:cNvSpPr/>
          <p:nvPr/>
        </p:nvSpPr>
        <p:spPr>
          <a:xfrm>
            <a:off x="2481943" y="2142309"/>
            <a:ext cx="1802675" cy="1136468"/>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App</a:t>
            </a:r>
          </a:p>
          <a:p>
            <a:pPr algn="ctr"/>
            <a:r>
              <a:rPr lang="en-US" dirty="0" smtClean="0"/>
              <a:t>Model</a:t>
            </a:r>
            <a:endParaRPr lang="en-US" dirty="0"/>
          </a:p>
        </p:txBody>
      </p:sp>
      <p:sp>
        <p:nvSpPr>
          <p:cNvPr id="7" name="Rectangle 6"/>
          <p:cNvSpPr/>
          <p:nvPr/>
        </p:nvSpPr>
        <p:spPr>
          <a:xfrm>
            <a:off x="5070565" y="2142309"/>
            <a:ext cx="1802675" cy="718457"/>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App</a:t>
            </a:r>
          </a:p>
          <a:p>
            <a:pPr algn="ctr"/>
            <a:r>
              <a:rPr lang="en-US" dirty="0" smtClean="0"/>
              <a:t>Model</a:t>
            </a:r>
            <a:endParaRPr lang="en-US" dirty="0"/>
          </a:p>
        </p:txBody>
      </p:sp>
      <p:sp>
        <p:nvSpPr>
          <p:cNvPr id="8" name="Rectangle 7"/>
          <p:cNvSpPr/>
          <p:nvPr/>
        </p:nvSpPr>
        <p:spPr>
          <a:xfrm>
            <a:off x="7604760" y="2142308"/>
            <a:ext cx="1802675" cy="873941"/>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App</a:t>
            </a:r>
          </a:p>
          <a:p>
            <a:pPr algn="ctr"/>
            <a:r>
              <a:rPr lang="en-US" dirty="0" smtClean="0"/>
              <a:t>Model</a:t>
            </a:r>
            <a:endParaRPr lang="en-US" dirty="0"/>
          </a:p>
        </p:txBody>
      </p:sp>
      <p:sp>
        <p:nvSpPr>
          <p:cNvPr id="9" name="Rectangle 8"/>
          <p:cNvSpPr/>
          <p:nvPr/>
        </p:nvSpPr>
        <p:spPr>
          <a:xfrm>
            <a:off x="2481942" y="3487783"/>
            <a:ext cx="1802675" cy="1841863"/>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Framework</a:t>
            </a:r>
            <a:endParaRPr lang="en-US" dirty="0"/>
          </a:p>
        </p:txBody>
      </p:sp>
      <p:sp>
        <p:nvSpPr>
          <p:cNvPr id="10" name="Rectangle 9"/>
          <p:cNvSpPr/>
          <p:nvPr/>
        </p:nvSpPr>
        <p:spPr>
          <a:xfrm>
            <a:off x="2481941" y="5564778"/>
            <a:ext cx="1802675" cy="718457"/>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Runtime</a:t>
            </a:r>
            <a:endParaRPr lang="en-US" dirty="0"/>
          </a:p>
        </p:txBody>
      </p:sp>
      <p:sp>
        <p:nvSpPr>
          <p:cNvPr id="11" name="Rectangle 10"/>
          <p:cNvSpPr/>
          <p:nvPr/>
        </p:nvSpPr>
        <p:spPr>
          <a:xfrm>
            <a:off x="5091249" y="3055438"/>
            <a:ext cx="1802675" cy="641351"/>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Framework</a:t>
            </a:r>
            <a:endParaRPr lang="en-US" dirty="0"/>
          </a:p>
        </p:txBody>
      </p:sp>
      <p:sp>
        <p:nvSpPr>
          <p:cNvPr id="12" name="Rectangle 11"/>
          <p:cNvSpPr/>
          <p:nvPr/>
        </p:nvSpPr>
        <p:spPr>
          <a:xfrm>
            <a:off x="5091248" y="3912326"/>
            <a:ext cx="1802675" cy="718457"/>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Runtime</a:t>
            </a:r>
            <a:endParaRPr lang="en-US" dirty="0"/>
          </a:p>
        </p:txBody>
      </p:sp>
      <p:sp>
        <p:nvSpPr>
          <p:cNvPr id="13" name="Rectangle 12"/>
          <p:cNvSpPr/>
          <p:nvPr/>
        </p:nvSpPr>
        <p:spPr>
          <a:xfrm>
            <a:off x="7604761" y="3238319"/>
            <a:ext cx="1802675" cy="994048"/>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Framework</a:t>
            </a:r>
            <a:endParaRPr lang="en-US" dirty="0"/>
          </a:p>
        </p:txBody>
      </p:sp>
      <p:sp>
        <p:nvSpPr>
          <p:cNvPr id="14" name="Rectangle 13"/>
          <p:cNvSpPr/>
          <p:nvPr/>
        </p:nvSpPr>
        <p:spPr>
          <a:xfrm>
            <a:off x="7604760" y="4441374"/>
            <a:ext cx="1802675" cy="718457"/>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Runtime</a:t>
            </a:r>
            <a:endParaRPr lang="en-US" dirty="0"/>
          </a:p>
        </p:txBody>
      </p:sp>
    </p:spTree>
    <p:extLst>
      <p:ext uri="{BB962C8B-B14F-4D97-AF65-F5344CB8AC3E}">
        <p14:creationId xmlns:p14="http://schemas.microsoft.com/office/powerpoint/2010/main" val="17754737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bwMode="auto">
          <a:xfrm>
            <a:off x="-98854" y="487"/>
            <a:ext cx="12343208" cy="6857027"/>
          </a:xfrm>
          <a:prstGeom prst="rect">
            <a:avLst/>
          </a:prstGeom>
          <a:solidFill>
            <a:srgbClr val="7A3491"/>
          </a:solidFill>
          <a:ln w="0">
            <a:solidFill>
              <a:srgbClr val="7A349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Oval 15"/>
          <p:cNvSpPr/>
          <p:nvPr/>
        </p:nvSpPr>
        <p:spPr bwMode="auto">
          <a:xfrm>
            <a:off x="1004728" y="1911659"/>
            <a:ext cx="2803979" cy="2803979"/>
          </a:xfrm>
          <a:prstGeom prst="ellipse">
            <a:avLst/>
          </a:prstGeom>
          <a:solidFill>
            <a:srgbClr val="9847B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05" tIns="195044" rIns="243805" bIns="195044" numCol="1" spcCol="0" rtlCol="0" fromWordArt="0" anchor="t" anchorCtr="0" forceAA="0" compatLnSpc="1">
            <a:prstTxWarp prst="textNoShape">
              <a:avLst/>
            </a:prstTxWarp>
            <a:noAutofit/>
          </a:bodyPr>
          <a:lstStyle/>
          <a:p>
            <a:pPr algn="ctr" defTabSz="1243088" fontAlgn="base">
              <a:lnSpc>
                <a:spcPct val="90000"/>
              </a:lnSpc>
              <a:spcBef>
                <a:spcPct val="0"/>
              </a:spcBef>
              <a:spcAft>
                <a:spcPct val="0"/>
              </a:spcAft>
            </a:pPr>
            <a:endParaRPr lang="en-US" sz="32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Oval 9"/>
          <p:cNvSpPr/>
          <p:nvPr/>
        </p:nvSpPr>
        <p:spPr bwMode="auto">
          <a:xfrm>
            <a:off x="4761082" y="1937779"/>
            <a:ext cx="2803979" cy="2803979"/>
          </a:xfrm>
          <a:prstGeom prst="ellipse">
            <a:avLst/>
          </a:prstGeom>
          <a:solidFill>
            <a:srgbClr val="9847B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05" tIns="195044" rIns="243805" bIns="195044" numCol="1" spcCol="0" rtlCol="0" fromWordArt="0" anchor="t" anchorCtr="0" forceAA="0" compatLnSpc="1">
            <a:prstTxWarp prst="textNoShape">
              <a:avLst/>
            </a:prstTxWarp>
            <a:noAutofit/>
          </a:bodyPr>
          <a:lstStyle/>
          <a:p>
            <a:pPr algn="ctr" defTabSz="1243088" fontAlgn="base">
              <a:lnSpc>
                <a:spcPct val="90000"/>
              </a:lnSpc>
              <a:spcBef>
                <a:spcPct val="0"/>
              </a:spcBef>
              <a:spcAft>
                <a:spcPct val="0"/>
              </a:spcAft>
            </a:pPr>
            <a:endParaRPr lang="en-US" sz="32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Oval 7"/>
          <p:cNvSpPr/>
          <p:nvPr/>
        </p:nvSpPr>
        <p:spPr bwMode="auto">
          <a:xfrm>
            <a:off x="8342696" y="1991941"/>
            <a:ext cx="2803979" cy="2803979"/>
          </a:xfrm>
          <a:prstGeom prst="ellipse">
            <a:avLst/>
          </a:prstGeom>
          <a:solidFill>
            <a:srgbClr val="9847B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05" tIns="195044" rIns="243805" bIns="195044" numCol="1" spcCol="0" rtlCol="0" fromWordArt="0" anchor="t" anchorCtr="0" forceAA="0" compatLnSpc="1">
            <a:prstTxWarp prst="textNoShape">
              <a:avLst/>
            </a:prstTxWarp>
            <a:noAutofit/>
          </a:bodyPr>
          <a:lstStyle/>
          <a:p>
            <a:pPr algn="ctr" defTabSz="1243088" fontAlgn="base">
              <a:lnSpc>
                <a:spcPct val="90000"/>
              </a:lnSpc>
              <a:spcBef>
                <a:spcPct val="0"/>
              </a:spcBef>
              <a:spcAft>
                <a:spcPct val="0"/>
              </a:spcAft>
            </a:pPr>
            <a:endParaRPr lang="en-US" sz="32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p:cNvGrpSpPr/>
          <p:nvPr/>
        </p:nvGrpSpPr>
        <p:grpSpPr>
          <a:xfrm>
            <a:off x="642750" y="4851862"/>
            <a:ext cx="11122827" cy="896060"/>
            <a:chOff x="655637" y="4590436"/>
            <a:chExt cx="11345863" cy="914028"/>
          </a:xfrm>
        </p:grpSpPr>
        <p:sp>
          <p:nvSpPr>
            <p:cNvPr id="14" name="Title 2"/>
            <p:cNvSpPr txBox="1">
              <a:spLocks/>
            </p:cNvSpPr>
            <p:nvPr/>
          </p:nvSpPr>
          <p:spPr>
            <a:xfrm>
              <a:off x="655637" y="4590436"/>
              <a:ext cx="3531231" cy="914028"/>
            </a:xfrm>
            <a:prstGeom prst="rect">
              <a:avLst/>
            </a:prstGeom>
            <a:noFill/>
          </p:spPr>
          <p:txBody>
            <a:bodyPr vert="horz" wrap="square" lIns="194986" tIns="121866" rIns="194986" bIns="121866" rtlCol="0" anchor="t" anchorCtr="0">
              <a:noAutofit/>
            </a:bodyPr>
            <a:lstStyle>
              <a:lvl1pPr algn="l" defTabSz="932468" rtl="0" eaLnBrk="1" latinLnBrk="0" hangingPunct="1">
                <a:lnSpc>
                  <a:spcPct val="90000"/>
                </a:lnSpc>
                <a:spcBef>
                  <a:spcPct val="0"/>
                </a:spcBef>
                <a:buNone/>
                <a:defRPr lang="en-US" sz="8800"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algn="ctr" defTabSz="1243082">
                <a:defRPr/>
              </a:pPr>
              <a:r>
                <a:rPr sz="3921" spc="-133" dirty="0">
                  <a:solidFill>
                    <a:srgbClr val="FFFFFF"/>
                  </a:solidFill>
                </a:rPr>
                <a:t>.NET Innovation</a:t>
              </a:r>
            </a:p>
          </p:txBody>
        </p:sp>
        <p:sp>
          <p:nvSpPr>
            <p:cNvPr id="15" name="Title 2"/>
            <p:cNvSpPr txBox="1">
              <a:spLocks/>
            </p:cNvSpPr>
            <p:nvPr/>
          </p:nvSpPr>
          <p:spPr>
            <a:xfrm>
              <a:off x="8256814" y="4590436"/>
              <a:ext cx="3744686" cy="914028"/>
            </a:xfrm>
            <a:prstGeom prst="rect">
              <a:avLst/>
            </a:prstGeom>
            <a:noFill/>
          </p:spPr>
          <p:txBody>
            <a:bodyPr vert="horz" wrap="square" lIns="194986" tIns="121866" rIns="194986" bIns="121866" rtlCol="0" anchor="t" anchorCtr="0">
              <a:noAutofit/>
            </a:bodyPr>
            <a:lstStyle>
              <a:lvl1pPr algn="l" defTabSz="932468" rtl="0" eaLnBrk="1" latinLnBrk="0" hangingPunct="1">
                <a:lnSpc>
                  <a:spcPct val="90000"/>
                </a:lnSpc>
                <a:spcBef>
                  <a:spcPct val="0"/>
                </a:spcBef>
                <a:buNone/>
                <a:defRPr lang="en-US" sz="8800"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algn="ctr" defTabSz="1243082">
                <a:defRPr/>
              </a:pPr>
              <a:r>
                <a:rPr sz="3921" spc="-133" dirty="0">
                  <a:solidFill>
                    <a:srgbClr val="FFFFFF"/>
                  </a:solidFill>
                </a:rPr>
                <a:t>Cross-Platform</a:t>
              </a:r>
            </a:p>
          </p:txBody>
        </p:sp>
        <p:sp>
          <p:nvSpPr>
            <p:cNvPr id="13" name="Title 2"/>
            <p:cNvSpPr txBox="1">
              <a:spLocks/>
            </p:cNvSpPr>
            <p:nvPr/>
          </p:nvSpPr>
          <p:spPr>
            <a:xfrm>
              <a:off x="4604359" y="4590437"/>
              <a:ext cx="3819525" cy="914027"/>
            </a:xfrm>
            <a:prstGeom prst="rect">
              <a:avLst/>
            </a:prstGeom>
            <a:noFill/>
          </p:spPr>
          <p:txBody>
            <a:bodyPr vert="horz" wrap="square" lIns="194986" tIns="121866" rIns="194986" bIns="121866" rtlCol="0" anchor="t" anchorCtr="0">
              <a:noAutofit/>
            </a:bodyPr>
            <a:lstStyle>
              <a:lvl1pPr algn="l" defTabSz="932468" rtl="0" eaLnBrk="1" latinLnBrk="0" hangingPunct="1">
                <a:lnSpc>
                  <a:spcPct val="90000"/>
                </a:lnSpc>
                <a:spcBef>
                  <a:spcPct val="0"/>
                </a:spcBef>
                <a:buNone/>
                <a:defRPr lang="en-US" sz="8800"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algn="ctr" defTabSz="1243082">
                <a:defRPr/>
              </a:pPr>
              <a:r>
                <a:rPr sz="3921" spc="-133" dirty="0">
                  <a:solidFill>
                    <a:srgbClr val="FFFFFF"/>
                  </a:solidFill>
                </a:rPr>
                <a:t>Open Source</a:t>
              </a:r>
            </a:p>
          </p:txBody>
        </p:sp>
      </p:grpSp>
      <p:pic>
        <p:nvPicPr>
          <p:cNvPr id="21" name="Picture 20"/>
          <p:cNvPicPr>
            <a:picLocks noChangeAspect="1"/>
          </p:cNvPicPr>
          <p:nvPr/>
        </p:nvPicPr>
        <p:blipFill>
          <a:blip r:embed="rId3"/>
          <a:stretch>
            <a:fillRect/>
          </a:stretch>
        </p:blipFill>
        <p:spPr>
          <a:xfrm>
            <a:off x="1020144" y="2486062"/>
            <a:ext cx="2788563" cy="1734117"/>
          </a:xfrm>
          <a:prstGeom prst="rect">
            <a:avLst/>
          </a:prstGeom>
        </p:spPr>
      </p:pic>
      <p:sp>
        <p:nvSpPr>
          <p:cNvPr id="19" name="Title 1"/>
          <p:cNvSpPr>
            <a:spLocks noGrp="1"/>
          </p:cNvSpPr>
          <p:nvPr>
            <p:ph type="title"/>
          </p:nvPr>
        </p:nvSpPr>
        <p:spPr>
          <a:xfrm>
            <a:off x="359020" y="289963"/>
            <a:ext cx="11467743" cy="899537"/>
          </a:xfrm>
        </p:spPr>
        <p:txBody>
          <a:bodyPr/>
          <a:lstStyle/>
          <a:p>
            <a:r>
              <a:rPr lang="en-US" sz="4705" dirty="0">
                <a:solidFill>
                  <a:schemeClr val="bg1"/>
                </a:solidFill>
              </a:rPr>
              <a:t>The road ahead for .NET</a:t>
            </a:r>
            <a:endParaRPr lang="en-US" sz="3921" dirty="0">
              <a:solidFill>
                <a:schemeClr val="bg1"/>
              </a:solidFill>
            </a:endParaRPr>
          </a:p>
        </p:txBody>
      </p:sp>
      <p:grpSp>
        <p:nvGrpSpPr>
          <p:cNvPr id="5" name="Group 4"/>
          <p:cNvGrpSpPr/>
          <p:nvPr/>
        </p:nvGrpSpPr>
        <p:grpSpPr>
          <a:xfrm>
            <a:off x="8258289" y="1205848"/>
            <a:ext cx="3475361" cy="3573051"/>
            <a:chOff x="8508241" y="572556"/>
            <a:chExt cx="3545049" cy="3644698"/>
          </a:xfrm>
        </p:grpSpPr>
        <p:pic>
          <p:nvPicPr>
            <p:cNvPr id="2" name="Picture 1"/>
            <p:cNvPicPr>
              <a:picLocks noChangeAspect="1"/>
            </p:cNvPicPr>
            <p:nvPr/>
          </p:nvPicPr>
          <p:blipFill>
            <a:blip r:embed="rId4"/>
            <a:stretch>
              <a:fillRect/>
            </a:stretch>
          </p:blipFill>
          <p:spPr>
            <a:xfrm>
              <a:off x="9152158" y="572556"/>
              <a:ext cx="2901132" cy="1660264"/>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8241" y="1665576"/>
              <a:ext cx="2747961" cy="2551678"/>
            </a:xfrm>
            <a:prstGeom prst="rect">
              <a:avLst/>
            </a:prstGeom>
          </p:spPr>
        </p:pic>
      </p:grpSp>
      <p:pic>
        <p:nvPicPr>
          <p:cNvPr id="18" name="Picture 17"/>
          <p:cNvPicPr>
            <a:picLocks noChangeAspect="1"/>
          </p:cNvPicPr>
          <p:nvPr/>
        </p:nvPicPr>
        <p:blipFill>
          <a:blip r:embed="rId6"/>
          <a:stretch>
            <a:fillRect/>
          </a:stretch>
        </p:blipFill>
        <p:spPr>
          <a:xfrm>
            <a:off x="10489181" y="2609408"/>
            <a:ext cx="1072370" cy="130524"/>
          </a:xfrm>
          <a:prstGeom prst="rect">
            <a:avLst/>
          </a:prstGeom>
        </p:spPr>
      </p:pic>
      <p:sp>
        <p:nvSpPr>
          <p:cNvPr id="3" name="Rectangle 2"/>
          <p:cNvSpPr/>
          <p:nvPr/>
        </p:nvSpPr>
        <p:spPr>
          <a:xfrm>
            <a:off x="9719163" y="1761720"/>
            <a:ext cx="1203022" cy="394082"/>
          </a:xfrm>
          <a:prstGeom prst="rect">
            <a:avLst/>
          </a:prstGeom>
        </p:spPr>
        <p:txBody>
          <a:bodyPr wrap="none">
            <a:spAutoFit/>
          </a:bodyPr>
          <a:lstStyle/>
          <a:p>
            <a:pPr defTabSz="913911"/>
            <a:r>
              <a:rPr lang="en-US" sz="1961" b="1" dirty="0">
                <a:solidFill>
                  <a:srgbClr val="20359D"/>
                </a:solidFill>
                <a:cs typeface="Segoe UI" panose="020B0502040204020203" pitchFamily="34" charset="0"/>
              </a:rPr>
              <a:t>.NET Core</a:t>
            </a:r>
          </a:p>
        </p:txBody>
      </p:sp>
      <p:pic>
        <p:nvPicPr>
          <p:cNvPr id="7" name="Picture 6"/>
          <p:cNvPicPr>
            <a:picLocks noChangeAspect="1"/>
          </p:cNvPicPr>
          <p:nvPr/>
        </p:nvPicPr>
        <p:blipFill>
          <a:blip r:embed="rId7"/>
          <a:stretch>
            <a:fillRect/>
          </a:stretch>
        </p:blipFill>
        <p:spPr>
          <a:xfrm>
            <a:off x="1340619" y="2609054"/>
            <a:ext cx="2110333" cy="1279273"/>
          </a:xfrm>
          <a:prstGeom prst="rect">
            <a:avLst/>
          </a:prstGeom>
        </p:spPr>
      </p:pic>
      <p:pic>
        <p:nvPicPr>
          <p:cNvPr id="29" name="Picture 28"/>
          <p:cNvPicPr>
            <a:picLocks noChangeAspect="1"/>
          </p:cNvPicPr>
          <p:nvPr/>
        </p:nvPicPr>
        <p:blipFill>
          <a:blip r:embed="rId8"/>
          <a:stretch>
            <a:fillRect/>
          </a:stretch>
        </p:blipFill>
        <p:spPr>
          <a:xfrm>
            <a:off x="5361286" y="2161163"/>
            <a:ext cx="1497319" cy="554423"/>
          </a:xfrm>
          <a:prstGeom prst="rect">
            <a:avLst/>
          </a:prstGeom>
        </p:spPr>
      </p:pic>
      <p:sp>
        <p:nvSpPr>
          <p:cNvPr id="9" name="Curved Left Arrow 8"/>
          <p:cNvSpPr/>
          <p:nvPr/>
        </p:nvSpPr>
        <p:spPr bwMode="auto">
          <a:xfrm>
            <a:off x="7082844" y="2831995"/>
            <a:ext cx="382928" cy="1124238"/>
          </a:xfrm>
          <a:prstGeom prst="curvedLef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30" name="Curved Left Arrow 29"/>
          <p:cNvSpPr/>
          <p:nvPr/>
        </p:nvSpPr>
        <p:spPr bwMode="auto">
          <a:xfrm rot="10800000">
            <a:off x="4894539" y="2831996"/>
            <a:ext cx="382928" cy="1124238"/>
          </a:xfrm>
          <a:prstGeom prst="curvedLef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28" name="Picture 4" descr="https://cdn1.iconfinder.com/data/icons/simple-icons/1024/github-1024-black.png"/>
          <p:cNvPicPr>
            <a:picLocks noChangeAspect="1" noChangeArrowheads="1"/>
          </p:cNvPicPr>
          <p:nvPr/>
        </p:nvPicPr>
        <p:blipFill rotWithShape="1">
          <a:blip r:embed="rId9" cstate="print">
            <a:lum bright="70000" contrast="-70000"/>
            <a:extLst>
              <a:ext uri="{28A0092B-C50C-407E-A947-70E740481C1C}">
                <a14:useLocalDpi xmlns:a14="http://schemas.microsoft.com/office/drawing/2010/main" val="0"/>
              </a:ext>
            </a:extLst>
          </a:blip>
          <a:srcRect l="15266" t="16523" r="15004" b="14617"/>
          <a:stretch/>
        </p:blipFill>
        <p:spPr bwMode="auto">
          <a:xfrm>
            <a:off x="6258983" y="2887797"/>
            <a:ext cx="747022" cy="737684"/>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p:cNvGrpSpPr/>
          <p:nvPr/>
        </p:nvGrpSpPr>
        <p:grpSpPr>
          <a:xfrm>
            <a:off x="5668189" y="3673680"/>
            <a:ext cx="992595" cy="933985"/>
            <a:chOff x="2016733" y="3878216"/>
            <a:chExt cx="1012499" cy="952713"/>
          </a:xfrm>
        </p:grpSpPr>
        <p:sp>
          <p:nvSpPr>
            <p:cNvPr id="32" name="Rectangle 31"/>
            <p:cNvSpPr/>
            <p:nvPr/>
          </p:nvSpPr>
          <p:spPr bwMode="auto">
            <a:xfrm>
              <a:off x="2016733" y="3878216"/>
              <a:ext cx="1012499" cy="952713"/>
            </a:xfrm>
            <a:prstGeom prst="rect">
              <a:avLst/>
            </a:prstGeom>
            <a:solidFill>
              <a:srgbClr val="682A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26" name="Picture 25"/>
            <p:cNvPicPr>
              <a:picLocks noChangeAspect="1"/>
            </p:cNvPicPr>
            <p:nvPr/>
          </p:nvPicPr>
          <p:blipFill rotWithShape="1">
            <a:blip r:embed="rId10" cstate="print">
              <a:extLst>
                <a:ext uri="{28A0092B-C50C-407E-A947-70E740481C1C}">
                  <a14:useLocalDpi xmlns:a14="http://schemas.microsoft.com/office/drawing/2010/main" val="0"/>
                </a:ext>
              </a:extLst>
            </a:blip>
            <a:srcRect l="28913" t="48420" r="32759"/>
            <a:stretch/>
          </p:blipFill>
          <p:spPr>
            <a:xfrm>
              <a:off x="2197810" y="3896011"/>
              <a:ext cx="782397" cy="934918"/>
            </a:xfrm>
            <a:prstGeom prst="rect">
              <a:avLst/>
            </a:prstGeom>
          </p:spPr>
        </p:pic>
      </p:grpSp>
      <p:pic>
        <p:nvPicPr>
          <p:cNvPr id="1030" name="Picture 6" descr=".NET Foundation"/>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445557" y="2887134"/>
            <a:ext cx="736546" cy="736546"/>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p:cNvPicPr>
            <a:picLocks noChangeAspect="1"/>
          </p:cNvPicPr>
          <p:nvPr/>
        </p:nvPicPr>
        <p:blipFill rotWithShape="1">
          <a:blip r:embed="rId12" cstate="print">
            <a:biLevel thresh="25000"/>
            <a:extLst>
              <a:ext uri="{28A0092B-C50C-407E-A947-70E740481C1C}">
                <a14:useLocalDpi xmlns:a14="http://schemas.microsoft.com/office/drawing/2010/main" val="0"/>
              </a:ext>
            </a:extLst>
          </a:blip>
          <a:srcRect r="69588"/>
          <a:stretch/>
        </p:blipFill>
        <p:spPr>
          <a:xfrm>
            <a:off x="8889547" y="3635914"/>
            <a:ext cx="717789" cy="571855"/>
          </a:xfrm>
          <a:prstGeom prst="rect">
            <a:avLst/>
          </a:prstGeom>
        </p:spPr>
      </p:pic>
      <p:sp>
        <p:nvSpPr>
          <p:cNvPr id="33" name="Rectangle 32"/>
          <p:cNvSpPr/>
          <p:nvPr/>
        </p:nvSpPr>
        <p:spPr>
          <a:xfrm>
            <a:off x="9966703" y="1542144"/>
            <a:ext cx="896527" cy="303481"/>
          </a:xfrm>
          <a:prstGeom prst="rect">
            <a:avLst/>
          </a:prstGeom>
        </p:spPr>
        <p:txBody>
          <a:bodyPr wrap="none">
            <a:spAutoFit/>
          </a:bodyPr>
          <a:lstStyle/>
          <a:p>
            <a:pPr defTabSz="913911"/>
            <a:r>
              <a:rPr lang="en-US" sz="1372" dirty="0">
                <a:solidFill>
                  <a:srgbClr val="20359D"/>
                </a:solidFill>
                <a:cs typeface="Segoe UI" panose="020B0502040204020203" pitchFamily="34" charset="0"/>
              </a:rPr>
              <a:t>ASP.NET 5</a:t>
            </a:r>
          </a:p>
        </p:txBody>
      </p:sp>
      <p:pic>
        <p:nvPicPr>
          <p:cNvPr id="20" name="Picture 19"/>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0460606" y="3401794"/>
            <a:ext cx="883851" cy="375040"/>
          </a:xfrm>
          <a:prstGeom prst="rect">
            <a:avLst/>
          </a:prstGeom>
        </p:spPr>
      </p:pic>
      <p:pic>
        <p:nvPicPr>
          <p:cNvPr id="34" name="Picture 33"/>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9487997" y="3023458"/>
            <a:ext cx="734828" cy="720898"/>
          </a:xfrm>
          <a:prstGeom prst="rect">
            <a:avLst/>
          </a:prstGeom>
        </p:spPr>
      </p:pic>
      <p:pic>
        <p:nvPicPr>
          <p:cNvPr id="1026" name="Picture 2" descr="http://cdn.flaticon.com/png/256/37966.png"/>
          <p:cNvPicPr>
            <a:picLocks noChangeAspect="1" noChangeArrowheads="1"/>
          </p:cNvPicPr>
          <p:nvPr/>
        </p:nvPicPr>
        <p:blipFill rotWithShape="1">
          <a:blip r:embed="rId15">
            <a:extLst>
              <a:ext uri="{28A0092B-C50C-407E-A947-70E740481C1C}">
                <a14:useLocalDpi xmlns:a14="http://schemas.microsoft.com/office/drawing/2010/main" val="0"/>
              </a:ext>
            </a:extLst>
          </a:blip>
          <a:srcRect t="30843" b="35137"/>
          <a:stretch/>
        </p:blipFill>
        <p:spPr bwMode="auto">
          <a:xfrm>
            <a:off x="10419862" y="3028490"/>
            <a:ext cx="1304651" cy="373304"/>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6" descr="C:\temp\WinAzure_rgb_Wht_S.png"/>
          <p:cNvPicPr>
            <a:picLocks noChangeAspect="1" noChangeArrowheads="1"/>
          </p:cNvPicPr>
          <p:nvPr/>
        </p:nvPicPr>
        <p:blipFill rotWithShape="1">
          <a:blip r:embed="rId16" cstate="print">
            <a:duotone>
              <a:prstClr val="black"/>
              <a:srgbClr val="0072C6">
                <a:tint val="45000"/>
                <a:satMod val="400000"/>
              </a:srgbClr>
            </a:duotone>
            <a:extLst>
              <a:ext uri="{28A0092B-C50C-407E-A947-70E740481C1C}">
                <a14:useLocalDpi xmlns:a14="http://schemas.microsoft.com/office/drawing/2010/main" val="0"/>
              </a:ext>
            </a:extLst>
          </a:blip>
          <a:srcRect l="3371" t="15460" r="80628" b="15496"/>
          <a:stretch/>
        </p:blipFill>
        <p:spPr bwMode="auto">
          <a:xfrm>
            <a:off x="9895929" y="2095152"/>
            <a:ext cx="309558" cy="31438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p:cNvPicPr>
            <a:picLocks noChangeAspect="1"/>
          </p:cNvPicPr>
          <p:nvPr/>
        </p:nvPicPr>
        <p:blipFill>
          <a:blip r:embed="rId17">
            <a:duotone>
              <a:prstClr val="black"/>
              <a:srgbClr val="0072C6">
                <a:tint val="45000"/>
                <a:satMod val="400000"/>
              </a:srgbClr>
            </a:duotone>
            <a:extLst>
              <a:ext uri="{28A0092B-C50C-407E-A947-70E740481C1C}">
                <a14:useLocalDpi xmlns:a14="http://schemas.microsoft.com/office/drawing/2010/main" val="0"/>
              </a:ext>
            </a:extLst>
          </a:blip>
          <a:stretch>
            <a:fillRect/>
          </a:stretch>
        </p:blipFill>
        <p:spPr>
          <a:xfrm>
            <a:off x="10601078" y="2066464"/>
            <a:ext cx="257341" cy="302979"/>
          </a:xfrm>
          <a:prstGeom prst="rect">
            <a:avLst/>
          </a:prstGeom>
        </p:spPr>
      </p:pic>
      <p:pic>
        <p:nvPicPr>
          <p:cNvPr id="40" name="Picture 2" descr="http://files.softicons.com/download/system-icons/windows-8-metro-icons-by-dakirby309/png/512x512/Folders%20&amp;%20OS/Linux.png"/>
          <p:cNvPicPr>
            <a:picLocks noChangeAspect="1" noChangeArrowheads="1"/>
          </p:cNvPicPr>
          <p:nvPr/>
        </p:nvPicPr>
        <p:blipFill>
          <a:blip r:embed="rId18" cstate="print">
            <a:duotone>
              <a:prstClr val="black"/>
              <a:srgbClr val="0072C6">
                <a:tint val="45000"/>
                <a:satMod val="400000"/>
              </a:srgbClr>
            </a:duotone>
            <a:extLst>
              <a:ext uri="{BEBA8EAE-BF5A-486C-A8C5-ECC9F3942E4B}">
                <a14:imgProps xmlns:a14="http://schemas.microsoft.com/office/drawing/2010/main">
                  <a14:imgLayer r:embed="rId19">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231138" y="2070809"/>
            <a:ext cx="369821" cy="363074"/>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9577682" y="6469007"/>
            <a:ext cx="2749097" cy="307777"/>
          </a:xfrm>
          <a:prstGeom prst="rect">
            <a:avLst/>
          </a:prstGeom>
          <a:noFill/>
        </p:spPr>
        <p:txBody>
          <a:bodyPr wrap="square" rtlCol="0">
            <a:spAutoFit/>
          </a:bodyPr>
          <a:lstStyle/>
          <a:p>
            <a:r>
              <a:rPr lang="en-US" sz="1400" dirty="0" err="1" smtClean="0"/>
              <a:t>Bron</a:t>
            </a:r>
            <a:r>
              <a:rPr lang="en-US" sz="1400" dirty="0" smtClean="0"/>
              <a:t>: Microsoft</a:t>
            </a:r>
            <a:endParaRPr lang="en-US" sz="1400" dirty="0"/>
          </a:p>
        </p:txBody>
      </p:sp>
    </p:spTree>
    <p:extLst>
      <p:ext uri="{BB962C8B-B14F-4D97-AF65-F5344CB8AC3E}">
        <p14:creationId xmlns:p14="http://schemas.microsoft.com/office/powerpoint/2010/main" val="619290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.NET 2015</a:t>
            </a:r>
            <a:endParaRPr lang="en-US" dirty="0"/>
          </a:p>
        </p:txBody>
      </p:sp>
      <p:sp>
        <p:nvSpPr>
          <p:cNvPr id="4" name="Rectangle 3"/>
          <p:cNvSpPr/>
          <p:nvPr/>
        </p:nvSpPr>
        <p:spPr bwMode="auto">
          <a:xfrm>
            <a:off x="905253" y="1262640"/>
            <a:ext cx="10345190" cy="5219994"/>
          </a:xfrm>
          <a:prstGeom prst="rect">
            <a:avLst/>
          </a:prstGeom>
          <a:solidFill>
            <a:srgbClr val="D5D5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b" anchorCtr="0" forceAA="0" compatLnSpc="1">
            <a:prstTxWarp prst="textNoShape">
              <a:avLst/>
            </a:prstTxWarp>
            <a:noAutofit/>
          </a:bodyPr>
          <a:lstStyle/>
          <a:p>
            <a:pPr algn="ctr" defTabSz="932114">
              <a:lnSpc>
                <a:spcPct val="90000"/>
              </a:lnSpc>
            </a:pPr>
            <a:endParaRPr lang="en-US" sz="1599" i="1" dirty="0">
              <a:gradFill>
                <a:gsLst>
                  <a:gs pos="0">
                    <a:srgbClr val="3F3F3F"/>
                  </a:gs>
                  <a:gs pos="100000">
                    <a:srgbClr val="3F3F3F"/>
                  </a:gs>
                </a:gsLst>
                <a:lin ang="5400000" scaled="0"/>
              </a:gradFill>
              <a:ea typeface="Segoe UI" pitchFamily="34" charset="0"/>
              <a:cs typeface="Segoe UI" pitchFamily="34" charset="0"/>
            </a:endParaRPr>
          </a:p>
        </p:txBody>
      </p:sp>
      <p:sp>
        <p:nvSpPr>
          <p:cNvPr id="5" name="Rectangle 4"/>
          <p:cNvSpPr/>
          <p:nvPr/>
        </p:nvSpPr>
        <p:spPr bwMode="auto">
          <a:xfrm>
            <a:off x="1029124" y="4692900"/>
            <a:ext cx="10060687" cy="1694911"/>
          </a:xfrm>
          <a:prstGeom prst="rect">
            <a:avLst/>
          </a:prstGeom>
          <a:solidFill>
            <a:srgbClr val="68217A"/>
          </a:solidFill>
          <a:ln w="63500" cap="flat" cmpd="sng" algn="ctr">
            <a:solidFill>
              <a:srgbClr val="FFFF00"/>
            </a:solidFill>
            <a:prstDash val="solid"/>
            <a:headEnd type="none" w="med" len="med"/>
            <a:tailEnd type="none" w="med" len="med"/>
          </a:ln>
          <a:effectLst/>
        </p:spPr>
        <p:txBody>
          <a:bodyPr vert="horz" wrap="square" lIns="730344" tIns="44725" rIns="89446" bIns="71556" numCol="1" rtlCol="0" anchor="t" anchorCtr="0" compatLnSpc="1">
            <a:prstTxWarp prst="textNoShape">
              <a:avLst/>
            </a:prstTxWarp>
          </a:bodyPr>
          <a:lstStyle/>
          <a:p>
            <a:pPr defTabSz="912598"/>
            <a:endParaRPr lang="en-US" sz="2398" dirty="0">
              <a:gradFill>
                <a:gsLst>
                  <a:gs pos="14679">
                    <a:srgbClr val="FFFFFF"/>
                  </a:gs>
                  <a:gs pos="38000">
                    <a:srgbClr val="FFFFFF"/>
                  </a:gs>
                </a:gsLst>
                <a:lin ang="5400000" scaled="1"/>
              </a:gradFill>
            </a:endParaRPr>
          </a:p>
        </p:txBody>
      </p:sp>
      <p:sp>
        <p:nvSpPr>
          <p:cNvPr id="6" name="Rectangle 5"/>
          <p:cNvSpPr/>
          <p:nvPr/>
        </p:nvSpPr>
        <p:spPr bwMode="auto">
          <a:xfrm>
            <a:off x="6152117" y="2206998"/>
            <a:ext cx="4937696" cy="2444085"/>
          </a:xfrm>
          <a:prstGeom prst="rect">
            <a:avLst/>
          </a:prstGeom>
          <a:solidFill>
            <a:srgbClr val="0072C6"/>
          </a:solidFill>
          <a:ln w="63500" cap="flat" cmpd="sng" algn="ctr">
            <a:solidFill>
              <a:srgbClr val="FFFF00"/>
            </a:solidFill>
            <a:prstDash val="solid"/>
            <a:headEnd type="none" w="med" len="med"/>
            <a:tailEnd type="none" w="med" len="med"/>
          </a:ln>
          <a:effectLst/>
        </p:spPr>
        <p:txBody>
          <a:bodyPr vert="horz" wrap="square" lIns="730447" tIns="273918" rIns="89507" bIns="89511" numCol="1" rtlCol="0" anchor="t" anchorCtr="0" compatLnSpc="1">
            <a:prstTxWarp prst="textNoShape">
              <a:avLst/>
            </a:prstTxWarp>
          </a:bodyPr>
          <a:lstStyle/>
          <a:p>
            <a:pPr algn="ctr" defTabSz="912774"/>
            <a:endParaRPr lang="en-US" sz="2797" dirty="0">
              <a:gradFill>
                <a:gsLst>
                  <a:gs pos="14679">
                    <a:srgbClr val="FFFFFF"/>
                  </a:gs>
                  <a:gs pos="38000">
                    <a:srgbClr val="FFFFFF"/>
                  </a:gs>
                </a:gsLst>
                <a:lin ang="5400000" scaled="1"/>
              </a:gradFill>
              <a:latin typeface="Segoe UI Light"/>
            </a:endParaRPr>
          </a:p>
        </p:txBody>
      </p:sp>
      <p:sp>
        <p:nvSpPr>
          <p:cNvPr id="7" name="Rectangle 6"/>
          <p:cNvSpPr/>
          <p:nvPr/>
        </p:nvSpPr>
        <p:spPr bwMode="auto">
          <a:xfrm>
            <a:off x="1031626" y="2206998"/>
            <a:ext cx="4929113" cy="2444086"/>
          </a:xfrm>
          <a:prstGeom prst="rect">
            <a:avLst/>
          </a:prstGeom>
          <a:solidFill>
            <a:srgbClr val="0072C6"/>
          </a:solidFill>
          <a:ln w="25400" cap="flat" cmpd="sng" algn="ctr">
            <a:noFill/>
            <a:prstDash val="solid"/>
            <a:headEnd type="none" w="med" len="med"/>
            <a:tailEnd type="none" w="med" len="med"/>
          </a:ln>
          <a:effectLst/>
        </p:spPr>
        <p:txBody>
          <a:bodyPr vert="horz" wrap="square" lIns="730447" tIns="273918" rIns="89507" bIns="89511" numCol="1" rtlCol="0" anchor="t" anchorCtr="0" compatLnSpc="1">
            <a:prstTxWarp prst="textNoShape">
              <a:avLst/>
            </a:prstTxWarp>
          </a:bodyPr>
          <a:lstStyle/>
          <a:p>
            <a:pPr defTabSz="912774"/>
            <a:r>
              <a:rPr lang="en-US" sz="2797" dirty="0">
                <a:gradFill>
                  <a:gsLst>
                    <a:gs pos="14679">
                      <a:srgbClr val="FFFFFF"/>
                    </a:gs>
                    <a:gs pos="38000">
                      <a:srgbClr val="FFFFFF"/>
                    </a:gs>
                  </a:gsLst>
                  <a:lin ang="5400000" scaled="1"/>
                </a:gradFill>
                <a:latin typeface="Segoe UI Light"/>
              </a:rPr>
              <a:t>  </a:t>
            </a:r>
          </a:p>
        </p:txBody>
      </p:sp>
      <p:grpSp>
        <p:nvGrpSpPr>
          <p:cNvPr id="8" name="Group 7"/>
          <p:cNvGrpSpPr/>
          <p:nvPr/>
        </p:nvGrpSpPr>
        <p:grpSpPr>
          <a:xfrm>
            <a:off x="1263543" y="5316310"/>
            <a:ext cx="2582470" cy="915413"/>
            <a:chOff x="3611404" y="5379997"/>
            <a:chExt cx="1932422" cy="935141"/>
          </a:xfrm>
        </p:grpSpPr>
        <p:sp>
          <p:nvSpPr>
            <p:cNvPr id="9" name="Rectangle 8"/>
            <p:cNvSpPr/>
            <p:nvPr/>
          </p:nvSpPr>
          <p:spPr>
            <a:xfrm>
              <a:off x="4092121" y="5719809"/>
              <a:ext cx="1451705" cy="595329"/>
            </a:xfrm>
            <a:prstGeom prst="rect">
              <a:avLst/>
            </a:prstGeom>
          </p:spPr>
          <p:txBody>
            <a:bodyPr wrap="square">
              <a:spAutoFit/>
            </a:bodyPr>
            <a:lstStyle/>
            <a:p>
              <a:pPr marL="0" lvl="1" defTabSz="912598">
                <a:lnSpc>
                  <a:spcPct val="90000"/>
                </a:lnSpc>
                <a:spcAft>
                  <a:spcPts val="333"/>
                </a:spcAft>
                <a:defRPr/>
              </a:pPr>
              <a:r>
                <a:rPr lang="en-US" sz="1600" dirty="0">
                  <a:solidFill>
                    <a:srgbClr val="FFFFFF"/>
                  </a:solidFill>
                </a:rPr>
                <a:t>RyuJIT + SIMD</a:t>
              </a:r>
            </a:p>
            <a:p>
              <a:pPr marL="0" lvl="1" defTabSz="912598">
                <a:lnSpc>
                  <a:spcPct val="90000"/>
                </a:lnSpc>
                <a:spcAft>
                  <a:spcPts val="333"/>
                </a:spcAft>
                <a:defRPr/>
              </a:pPr>
              <a:r>
                <a:rPr lang="en-US" sz="1600" dirty="0">
                  <a:solidFill>
                    <a:srgbClr val="FFFFFF"/>
                  </a:solidFill>
                </a:rPr>
                <a:t>Garbage Collector</a:t>
              </a:r>
            </a:p>
          </p:txBody>
        </p:sp>
        <p:sp>
          <p:nvSpPr>
            <p:cNvPr id="10" name="Rectangle 9"/>
            <p:cNvSpPr/>
            <p:nvPr/>
          </p:nvSpPr>
          <p:spPr>
            <a:xfrm>
              <a:off x="3611404" y="5379997"/>
              <a:ext cx="1871303" cy="348945"/>
            </a:xfrm>
            <a:prstGeom prst="rect">
              <a:avLst/>
            </a:prstGeom>
          </p:spPr>
          <p:txBody>
            <a:bodyPr wrap="square">
              <a:spAutoFit/>
            </a:bodyPr>
            <a:lstStyle/>
            <a:p>
              <a:pPr marL="0" lvl="1" defTabSz="912598">
                <a:lnSpc>
                  <a:spcPct val="90000"/>
                </a:lnSpc>
                <a:spcAft>
                  <a:spcPts val="333"/>
                </a:spcAft>
                <a:defRPr/>
              </a:pPr>
              <a:r>
                <a:rPr lang="en-US" sz="1767" b="1" dirty="0">
                  <a:solidFill>
                    <a:srgbClr val="FFFFFF"/>
                  </a:solidFill>
                </a:rPr>
                <a:t>Runtime components</a:t>
              </a:r>
            </a:p>
          </p:txBody>
        </p:sp>
      </p:grpSp>
      <p:grpSp>
        <p:nvGrpSpPr>
          <p:cNvPr id="11" name="Group 10"/>
          <p:cNvGrpSpPr/>
          <p:nvPr/>
        </p:nvGrpSpPr>
        <p:grpSpPr>
          <a:xfrm>
            <a:off x="7515339" y="5312927"/>
            <a:ext cx="3600822" cy="909516"/>
            <a:chOff x="5931612" y="5625397"/>
            <a:chExt cx="2565868" cy="929110"/>
          </a:xfrm>
        </p:grpSpPr>
        <p:sp>
          <p:nvSpPr>
            <p:cNvPr id="12" name="Rectangle 11"/>
            <p:cNvSpPr/>
            <p:nvPr/>
          </p:nvSpPr>
          <p:spPr>
            <a:xfrm>
              <a:off x="5931612" y="5625397"/>
              <a:ext cx="1759619" cy="348942"/>
            </a:xfrm>
            <a:prstGeom prst="rect">
              <a:avLst/>
            </a:prstGeom>
          </p:spPr>
          <p:txBody>
            <a:bodyPr wrap="square">
              <a:spAutoFit/>
            </a:bodyPr>
            <a:lstStyle/>
            <a:p>
              <a:pPr marL="0" lvl="1" defTabSz="912598">
                <a:lnSpc>
                  <a:spcPct val="90000"/>
                </a:lnSpc>
                <a:spcAft>
                  <a:spcPts val="333"/>
                </a:spcAft>
                <a:defRPr/>
              </a:pPr>
              <a:r>
                <a:rPr lang="en-US" sz="1767" b="1" dirty="0">
                  <a:solidFill>
                    <a:srgbClr val="FFFFFF"/>
                  </a:solidFill>
                </a:rPr>
                <a:t>Compilers</a:t>
              </a:r>
            </a:p>
          </p:txBody>
        </p:sp>
        <p:sp>
          <p:nvSpPr>
            <p:cNvPr id="13" name="Rectangle 12"/>
            <p:cNvSpPr/>
            <p:nvPr/>
          </p:nvSpPr>
          <p:spPr>
            <a:xfrm>
              <a:off x="6305358" y="5970803"/>
              <a:ext cx="2192122" cy="583704"/>
            </a:xfrm>
            <a:prstGeom prst="rect">
              <a:avLst/>
            </a:prstGeom>
          </p:spPr>
          <p:txBody>
            <a:bodyPr wrap="square">
              <a:spAutoFit/>
            </a:bodyPr>
            <a:lstStyle/>
            <a:p>
              <a:pPr marL="0" lvl="1" defTabSz="912598">
                <a:lnSpc>
                  <a:spcPct val="90000"/>
                </a:lnSpc>
                <a:spcAft>
                  <a:spcPts val="333"/>
                </a:spcAft>
              </a:pPr>
              <a:r>
                <a:rPr lang="en-US" sz="1600" dirty="0">
                  <a:solidFill>
                    <a:srgbClr val="FFFFFF"/>
                  </a:solidFill>
                </a:rPr>
                <a:t>.NET Compiler Platform (Roslyn)</a:t>
              </a:r>
            </a:p>
            <a:p>
              <a:pPr marL="0" lvl="1" defTabSz="912598">
                <a:lnSpc>
                  <a:spcPct val="90000"/>
                </a:lnSpc>
                <a:spcAft>
                  <a:spcPts val="333"/>
                </a:spcAft>
              </a:pPr>
              <a:r>
                <a:rPr lang="en-US" sz="1600" dirty="0">
                  <a:solidFill>
                    <a:srgbClr val="FFFFFF"/>
                  </a:solidFill>
                </a:rPr>
                <a:t>Languages innovation</a:t>
              </a:r>
            </a:p>
          </p:txBody>
        </p:sp>
      </p:grpSp>
      <p:grpSp>
        <p:nvGrpSpPr>
          <p:cNvPr id="14" name="Group 13"/>
          <p:cNvGrpSpPr/>
          <p:nvPr/>
        </p:nvGrpSpPr>
        <p:grpSpPr>
          <a:xfrm>
            <a:off x="1315866" y="5699706"/>
            <a:ext cx="563750" cy="407674"/>
            <a:chOff x="9061629" y="5706715"/>
            <a:chExt cx="380421" cy="310912"/>
          </a:xfrm>
        </p:grpSpPr>
        <p:sp>
          <p:nvSpPr>
            <p:cNvPr id="15" name="Freeform 86"/>
            <p:cNvSpPr>
              <a:spLocks noEditPoints="1"/>
            </p:cNvSpPr>
            <p:nvPr/>
          </p:nvSpPr>
          <p:spPr bwMode="black">
            <a:xfrm>
              <a:off x="9061629" y="5737038"/>
              <a:ext cx="277768" cy="280589"/>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2" tIns="45647" rIns="91292" bIns="45647" numCol="1" anchor="t" anchorCtr="0" compatLnSpc="1">
              <a:prstTxWarp prst="textNoShape">
                <a:avLst/>
              </a:prstTxWarp>
            </a:bodyPr>
            <a:lstStyle/>
            <a:p>
              <a:pPr defTabSz="930939"/>
              <a:endParaRPr lang="en-US" sz="1598">
                <a:gradFill>
                  <a:gsLst>
                    <a:gs pos="14679">
                      <a:srgbClr val="FFFFFF"/>
                    </a:gs>
                    <a:gs pos="38000">
                      <a:srgbClr val="FFFFFF"/>
                    </a:gs>
                  </a:gsLst>
                  <a:lin ang="5400000" scaled="1"/>
                </a:gradFill>
              </a:endParaRPr>
            </a:p>
          </p:txBody>
        </p:sp>
        <p:sp>
          <p:nvSpPr>
            <p:cNvPr id="16" name="Oval 87"/>
            <p:cNvSpPr>
              <a:spLocks noChangeArrowheads="1"/>
            </p:cNvSpPr>
            <p:nvPr/>
          </p:nvSpPr>
          <p:spPr bwMode="black">
            <a:xfrm>
              <a:off x="9172736" y="5854128"/>
              <a:ext cx="51528" cy="5175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2" tIns="45647" rIns="91292" bIns="45647" numCol="1" anchor="t" anchorCtr="0" compatLnSpc="1">
              <a:prstTxWarp prst="textNoShape">
                <a:avLst/>
              </a:prstTxWarp>
            </a:bodyPr>
            <a:lstStyle/>
            <a:p>
              <a:pPr defTabSz="930939"/>
              <a:endParaRPr lang="en-US" sz="1598">
                <a:gradFill>
                  <a:gsLst>
                    <a:gs pos="14679">
                      <a:srgbClr val="FFFFFF"/>
                    </a:gs>
                    <a:gs pos="38000">
                      <a:srgbClr val="FFFFFF"/>
                    </a:gs>
                  </a:gsLst>
                  <a:lin ang="5400000" scaled="1"/>
                </a:gradFill>
              </a:endParaRPr>
            </a:p>
          </p:txBody>
        </p:sp>
        <p:sp>
          <p:nvSpPr>
            <p:cNvPr id="17" name="Freeform 88"/>
            <p:cNvSpPr>
              <a:spLocks noEditPoints="1"/>
            </p:cNvSpPr>
            <p:nvPr/>
          </p:nvSpPr>
          <p:spPr bwMode="black">
            <a:xfrm>
              <a:off x="9301153" y="5706715"/>
              <a:ext cx="140897" cy="152424"/>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2" tIns="45647" rIns="91292" bIns="45647" numCol="1" anchor="t" anchorCtr="0" compatLnSpc="1">
              <a:prstTxWarp prst="textNoShape">
                <a:avLst/>
              </a:prstTxWarp>
            </a:bodyPr>
            <a:lstStyle/>
            <a:p>
              <a:pPr defTabSz="930939"/>
              <a:endParaRPr lang="en-US" sz="1598">
                <a:gradFill>
                  <a:gsLst>
                    <a:gs pos="14679">
                      <a:srgbClr val="FFFFFF"/>
                    </a:gs>
                    <a:gs pos="38000">
                      <a:srgbClr val="FFFFFF"/>
                    </a:gs>
                  </a:gsLst>
                  <a:lin ang="5400000" scaled="1"/>
                </a:gradFill>
              </a:endParaRPr>
            </a:p>
          </p:txBody>
        </p:sp>
      </p:grpSp>
      <p:sp>
        <p:nvSpPr>
          <p:cNvPr id="18" name="Freeform 84"/>
          <p:cNvSpPr>
            <a:spLocks noEditPoints="1"/>
          </p:cNvSpPr>
          <p:nvPr/>
        </p:nvSpPr>
        <p:spPr bwMode="black">
          <a:xfrm>
            <a:off x="7637098" y="5745655"/>
            <a:ext cx="403255" cy="393073"/>
          </a:xfrm>
          <a:custGeom>
            <a:avLst/>
            <a:gdLst>
              <a:gd name="T0" fmla="*/ 604 w 1838"/>
              <a:gd name="T1" fmla="*/ 253 h 2192"/>
              <a:gd name="T2" fmla="*/ 1159 w 1838"/>
              <a:gd name="T3" fmla="*/ 963 h 2192"/>
              <a:gd name="T4" fmla="*/ 1105 w 1838"/>
              <a:gd name="T5" fmla="*/ 573 h 2192"/>
              <a:gd name="T6" fmla="*/ 214 w 1838"/>
              <a:gd name="T7" fmla="*/ 0 h 2192"/>
              <a:gd name="T8" fmla="*/ 1159 w 1838"/>
              <a:gd name="T9" fmla="*/ 694 h 2192"/>
              <a:gd name="T10" fmla="*/ 1088 w 1838"/>
              <a:gd name="T11" fmla="*/ 764 h 2192"/>
              <a:gd name="T12" fmla="*/ 284 w 1838"/>
              <a:gd name="T13" fmla="*/ 198 h 2192"/>
              <a:gd name="T14" fmla="*/ 214 w 1838"/>
              <a:gd name="T15" fmla="*/ 128 h 2192"/>
              <a:gd name="T16" fmla="*/ 1443 w 1838"/>
              <a:gd name="T17" fmla="*/ 262 h 2192"/>
              <a:gd name="T18" fmla="*/ 1309 w 1838"/>
              <a:gd name="T19" fmla="*/ 1063 h 2192"/>
              <a:gd name="T20" fmla="*/ 903 w 1838"/>
              <a:gd name="T21" fmla="*/ 764 h 2192"/>
              <a:gd name="T22" fmla="*/ 639 w 1838"/>
              <a:gd name="T23" fmla="*/ 952 h 2192"/>
              <a:gd name="T24" fmla="*/ 704 w 1838"/>
              <a:gd name="T25" fmla="*/ 1683 h 2192"/>
              <a:gd name="T26" fmla="*/ 767 w 1838"/>
              <a:gd name="T27" fmla="*/ 1191 h 2192"/>
              <a:gd name="T28" fmla="*/ 1683 w 1838"/>
              <a:gd name="T29" fmla="*/ 390 h 2192"/>
              <a:gd name="T30" fmla="*/ 1443 w 1838"/>
              <a:gd name="T31" fmla="*/ 134 h 2192"/>
              <a:gd name="T32" fmla="*/ 960 w 1838"/>
              <a:gd name="T33" fmla="*/ 198 h 2192"/>
              <a:gd name="T34" fmla="*/ 704 w 1838"/>
              <a:gd name="T35" fmla="*/ 1555 h 2192"/>
              <a:gd name="T36" fmla="*/ 775 w 1838"/>
              <a:gd name="T37" fmla="*/ 1484 h 2192"/>
              <a:gd name="T38" fmla="*/ 704 w 1838"/>
              <a:gd name="T39" fmla="*/ 694 h 2192"/>
              <a:gd name="T40" fmla="*/ 1631 w 1838"/>
              <a:gd name="T41" fmla="*/ 128 h 2192"/>
              <a:gd name="T42" fmla="*/ 1560 w 1838"/>
              <a:gd name="T43" fmla="*/ 198 h 2192"/>
              <a:gd name="T44" fmla="*/ 1230 w 1838"/>
              <a:gd name="T45" fmla="*/ 198 h 2192"/>
              <a:gd name="T46" fmla="*/ 1159 w 1838"/>
              <a:gd name="T47" fmla="*/ 128 h 2192"/>
              <a:gd name="T48" fmla="*/ 1823 w 1838"/>
              <a:gd name="T49" fmla="*/ 1484 h 2192"/>
              <a:gd name="T50" fmla="*/ 1553 w 1838"/>
              <a:gd name="T51" fmla="*/ 1670 h 2192"/>
              <a:gd name="T52" fmla="*/ 1362 w 1838"/>
              <a:gd name="T53" fmla="*/ 1922 h 2192"/>
              <a:gd name="T54" fmla="*/ 1177 w 1838"/>
              <a:gd name="T55" fmla="*/ 2192 h 2192"/>
              <a:gd name="T56" fmla="*/ 1639 w 1838"/>
              <a:gd name="T57" fmla="*/ 2192 h 2192"/>
              <a:gd name="T58" fmla="*/ 1177 w 1838"/>
              <a:gd name="T59" fmla="*/ 2064 h 2192"/>
              <a:gd name="T60" fmla="*/ 1247 w 1838"/>
              <a:gd name="T61" fmla="*/ 1993 h 2192"/>
              <a:gd name="T62" fmla="*/ 1695 w 1838"/>
              <a:gd name="T63" fmla="*/ 1484 h 2192"/>
              <a:gd name="T64" fmla="*/ 1624 w 1838"/>
              <a:gd name="T65" fmla="*/ 1414 h 2192"/>
              <a:gd name="T66" fmla="*/ 1639 w 1838"/>
              <a:gd name="T67" fmla="*/ 1922 h 2192"/>
              <a:gd name="T68" fmla="*/ 1133 w 1838"/>
              <a:gd name="T69" fmla="*/ 1678 h 2192"/>
              <a:gd name="T70" fmla="*/ 1177 w 1838"/>
              <a:gd name="T71" fmla="*/ 1286 h 2192"/>
              <a:gd name="T72" fmla="*/ 807 w 1838"/>
              <a:gd name="T73" fmla="*/ 1823 h 2192"/>
              <a:gd name="T74" fmla="*/ 384 w 1838"/>
              <a:gd name="T75" fmla="*/ 1922 h 2192"/>
              <a:gd name="T76" fmla="*/ 412 w 1838"/>
              <a:gd name="T77" fmla="*/ 764 h 2192"/>
              <a:gd name="T78" fmla="*/ 157 w 1838"/>
              <a:gd name="T79" fmla="*/ 955 h 2192"/>
              <a:gd name="T80" fmla="*/ 199 w 1838"/>
              <a:gd name="T81" fmla="*/ 2192 h 2192"/>
              <a:gd name="T82" fmla="*/ 704 w 1838"/>
              <a:gd name="T83" fmla="*/ 2192 h 2192"/>
              <a:gd name="T84" fmla="*/ 1133 w 1838"/>
              <a:gd name="T85" fmla="*/ 1678 h 2192"/>
              <a:gd name="T86" fmla="*/ 1177 w 1838"/>
              <a:gd name="T87" fmla="*/ 1555 h 2192"/>
              <a:gd name="T88" fmla="*/ 199 w 1838"/>
              <a:gd name="T89" fmla="*/ 2064 h 2192"/>
              <a:gd name="T90" fmla="*/ 270 w 1838"/>
              <a:gd name="T91" fmla="*/ 1993 h 2192"/>
              <a:gd name="T92" fmla="*/ 143 w 1838"/>
              <a:gd name="T93" fmla="*/ 764 h 2192"/>
              <a:gd name="T94" fmla="*/ 214 w 1838"/>
              <a:gd name="T95" fmla="*/ 835 h 2192"/>
              <a:gd name="T96" fmla="*/ 704 w 1838"/>
              <a:gd name="T97" fmla="*/ 1922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38" h="2192">
                <a:moveTo>
                  <a:pt x="214" y="397"/>
                </a:moveTo>
                <a:cubicBezTo>
                  <a:pt x="304" y="397"/>
                  <a:pt x="381" y="336"/>
                  <a:pt x="405" y="253"/>
                </a:cubicBezTo>
                <a:cubicBezTo>
                  <a:pt x="604" y="253"/>
                  <a:pt x="604" y="253"/>
                  <a:pt x="604" y="253"/>
                </a:cubicBezTo>
                <a:cubicBezTo>
                  <a:pt x="998" y="647"/>
                  <a:pt x="998" y="647"/>
                  <a:pt x="998" y="647"/>
                </a:cubicBezTo>
                <a:cubicBezTo>
                  <a:pt x="974" y="680"/>
                  <a:pt x="960" y="720"/>
                  <a:pt x="960" y="764"/>
                </a:cubicBezTo>
                <a:cubicBezTo>
                  <a:pt x="960" y="874"/>
                  <a:pt x="1049" y="963"/>
                  <a:pt x="1159" y="963"/>
                </a:cubicBezTo>
                <a:cubicBezTo>
                  <a:pt x="1268" y="963"/>
                  <a:pt x="1358" y="874"/>
                  <a:pt x="1358" y="764"/>
                </a:cubicBezTo>
                <a:cubicBezTo>
                  <a:pt x="1358" y="655"/>
                  <a:pt x="1268" y="566"/>
                  <a:pt x="1159" y="566"/>
                </a:cubicBezTo>
                <a:cubicBezTo>
                  <a:pt x="1140" y="566"/>
                  <a:pt x="1122" y="568"/>
                  <a:pt x="1105" y="573"/>
                </a:cubicBezTo>
                <a:cubicBezTo>
                  <a:pt x="657" y="125"/>
                  <a:pt x="657" y="125"/>
                  <a:pt x="657" y="125"/>
                </a:cubicBezTo>
                <a:cubicBezTo>
                  <a:pt x="398" y="125"/>
                  <a:pt x="398" y="125"/>
                  <a:pt x="398" y="125"/>
                </a:cubicBezTo>
                <a:cubicBezTo>
                  <a:pt x="369" y="51"/>
                  <a:pt x="297" y="0"/>
                  <a:pt x="214" y="0"/>
                </a:cubicBezTo>
                <a:cubicBezTo>
                  <a:pt x="104" y="0"/>
                  <a:pt x="15" y="89"/>
                  <a:pt x="15" y="198"/>
                </a:cubicBezTo>
                <a:cubicBezTo>
                  <a:pt x="15" y="308"/>
                  <a:pt x="104" y="397"/>
                  <a:pt x="214" y="397"/>
                </a:cubicBezTo>
                <a:close/>
                <a:moveTo>
                  <a:pt x="1159" y="694"/>
                </a:moveTo>
                <a:cubicBezTo>
                  <a:pt x="1198" y="694"/>
                  <a:pt x="1230" y="725"/>
                  <a:pt x="1230" y="764"/>
                </a:cubicBezTo>
                <a:cubicBezTo>
                  <a:pt x="1230" y="803"/>
                  <a:pt x="1198" y="835"/>
                  <a:pt x="1159" y="835"/>
                </a:cubicBezTo>
                <a:cubicBezTo>
                  <a:pt x="1120" y="835"/>
                  <a:pt x="1088" y="803"/>
                  <a:pt x="1088" y="764"/>
                </a:cubicBezTo>
                <a:cubicBezTo>
                  <a:pt x="1088" y="725"/>
                  <a:pt x="1120" y="694"/>
                  <a:pt x="1159" y="694"/>
                </a:cubicBezTo>
                <a:close/>
                <a:moveTo>
                  <a:pt x="214" y="128"/>
                </a:moveTo>
                <a:cubicBezTo>
                  <a:pt x="253" y="128"/>
                  <a:pt x="284" y="159"/>
                  <a:pt x="284" y="198"/>
                </a:cubicBezTo>
                <a:cubicBezTo>
                  <a:pt x="284" y="237"/>
                  <a:pt x="253" y="269"/>
                  <a:pt x="214" y="269"/>
                </a:cubicBezTo>
                <a:cubicBezTo>
                  <a:pt x="175" y="269"/>
                  <a:pt x="143" y="237"/>
                  <a:pt x="143" y="198"/>
                </a:cubicBezTo>
                <a:cubicBezTo>
                  <a:pt x="143" y="159"/>
                  <a:pt x="175" y="128"/>
                  <a:pt x="214" y="128"/>
                </a:cubicBezTo>
                <a:close/>
                <a:moveTo>
                  <a:pt x="1159" y="397"/>
                </a:moveTo>
                <a:cubicBezTo>
                  <a:pt x="1246" y="397"/>
                  <a:pt x="1320" y="341"/>
                  <a:pt x="1347" y="262"/>
                </a:cubicBezTo>
                <a:cubicBezTo>
                  <a:pt x="1443" y="262"/>
                  <a:pt x="1443" y="262"/>
                  <a:pt x="1443" y="262"/>
                </a:cubicBezTo>
                <a:cubicBezTo>
                  <a:pt x="1461" y="317"/>
                  <a:pt x="1503" y="360"/>
                  <a:pt x="1555" y="382"/>
                </a:cubicBezTo>
                <a:cubicBezTo>
                  <a:pt x="1555" y="817"/>
                  <a:pt x="1555" y="817"/>
                  <a:pt x="1555" y="817"/>
                </a:cubicBezTo>
                <a:cubicBezTo>
                  <a:pt x="1309" y="1063"/>
                  <a:pt x="1309" y="1063"/>
                  <a:pt x="1309" y="1063"/>
                </a:cubicBezTo>
                <a:cubicBezTo>
                  <a:pt x="767" y="1063"/>
                  <a:pt x="767" y="1063"/>
                  <a:pt x="767" y="1063"/>
                </a:cubicBezTo>
                <a:cubicBezTo>
                  <a:pt x="767" y="953"/>
                  <a:pt x="767" y="953"/>
                  <a:pt x="767" y="953"/>
                </a:cubicBezTo>
                <a:cubicBezTo>
                  <a:pt x="846" y="927"/>
                  <a:pt x="903" y="852"/>
                  <a:pt x="903" y="764"/>
                </a:cubicBezTo>
                <a:cubicBezTo>
                  <a:pt x="903" y="655"/>
                  <a:pt x="814" y="566"/>
                  <a:pt x="704" y="566"/>
                </a:cubicBezTo>
                <a:cubicBezTo>
                  <a:pt x="595" y="566"/>
                  <a:pt x="506" y="655"/>
                  <a:pt x="506" y="764"/>
                </a:cubicBezTo>
                <a:cubicBezTo>
                  <a:pt x="506" y="851"/>
                  <a:pt x="561" y="925"/>
                  <a:pt x="639" y="952"/>
                </a:cubicBezTo>
                <a:cubicBezTo>
                  <a:pt x="639" y="1297"/>
                  <a:pt x="639" y="1297"/>
                  <a:pt x="639" y="1297"/>
                </a:cubicBezTo>
                <a:cubicBezTo>
                  <a:pt x="561" y="1324"/>
                  <a:pt x="506" y="1398"/>
                  <a:pt x="506" y="1484"/>
                </a:cubicBezTo>
                <a:cubicBezTo>
                  <a:pt x="506" y="1594"/>
                  <a:pt x="595" y="1683"/>
                  <a:pt x="704" y="1683"/>
                </a:cubicBezTo>
                <a:cubicBezTo>
                  <a:pt x="814" y="1683"/>
                  <a:pt x="903" y="1594"/>
                  <a:pt x="903" y="1484"/>
                </a:cubicBezTo>
                <a:cubicBezTo>
                  <a:pt x="903" y="1397"/>
                  <a:pt x="846" y="1322"/>
                  <a:pt x="767" y="1296"/>
                </a:cubicBezTo>
                <a:cubicBezTo>
                  <a:pt x="767" y="1191"/>
                  <a:pt x="767" y="1191"/>
                  <a:pt x="767" y="1191"/>
                </a:cubicBezTo>
                <a:cubicBezTo>
                  <a:pt x="1362" y="1191"/>
                  <a:pt x="1362" y="1191"/>
                  <a:pt x="1362" y="1191"/>
                </a:cubicBezTo>
                <a:cubicBezTo>
                  <a:pt x="1683" y="870"/>
                  <a:pt x="1683" y="870"/>
                  <a:pt x="1683" y="870"/>
                </a:cubicBezTo>
                <a:cubicBezTo>
                  <a:pt x="1683" y="390"/>
                  <a:pt x="1683" y="390"/>
                  <a:pt x="1683" y="390"/>
                </a:cubicBezTo>
                <a:cubicBezTo>
                  <a:pt x="1768" y="367"/>
                  <a:pt x="1830" y="290"/>
                  <a:pt x="1830" y="198"/>
                </a:cubicBezTo>
                <a:cubicBezTo>
                  <a:pt x="1830" y="89"/>
                  <a:pt x="1740" y="0"/>
                  <a:pt x="1631" y="0"/>
                </a:cubicBezTo>
                <a:cubicBezTo>
                  <a:pt x="1544" y="0"/>
                  <a:pt x="1469" y="56"/>
                  <a:pt x="1443" y="134"/>
                </a:cubicBezTo>
                <a:cubicBezTo>
                  <a:pt x="1347" y="134"/>
                  <a:pt x="1347" y="134"/>
                  <a:pt x="1347" y="134"/>
                </a:cubicBezTo>
                <a:cubicBezTo>
                  <a:pt x="1320" y="56"/>
                  <a:pt x="1246" y="0"/>
                  <a:pt x="1159" y="0"/>
                </a:cubicBezTo>
                <a:cubicBezTo>
                  <a:pt x="1049" y="0"/>
                  <a:pt x="960" y="89"/>
                  <a:pt x="960" y="198"/>
                </a:cubicBezTo>
                <a:cubicBezTo>
                  <a:pt x="960" y="308"/>
                  <a:pt x="1049" y="397"/>
                  <a:pt x="1159" y="397"/>
                </a:cubicBezTo>
                <a:close/>
                <a:moveTo>
                  <a:pt x="775" y="1484"/>
                </a:moveTo>
                <a:cubicBezTo>
                  <a:pt x="775" y="1523"/>
                  <a:pt x="743" y="1555"/>
                  <a:pt x="704" y="1555"/>
                </a:cubicBezTo>
                <a:cubicBezTo>
                  <a:pt x="665" y="1555"/>
                  <a:pt x="634" y="1523"/>
                  <a:pt x="634" y="1484"/>
                </a:cubicBezTo>
                <a:cubicBezTo>
                  <a:pt x="634" y="1445"/>
                  <a:pt x="665" y="1414"/>
                  <a:pt x="704" y="1414"/>
                </a:cubicBezTo>
                <a:cubicBezTo>
                  <a:pt x="743" y="1414"/>
                  <a:pt x="775" y="1445"/>
                  <a:pt x="775" y="1484"/>
                </a:cubicBezTo>
                <a:close/>
                <a:moveTo>
                  <a:pt x="704" y="835"/>
                </a:moveTo>
                <a:cubicBezTo>
                  <a:pt x="665" y="835"/>
                  <a:pt x="634" y="803"/>
                  <a:pt x="634" y="764"/>
                </a:cubicBezTo>
                <a:cubicBezTo>
                  <a:pt x="634" y="725"/>
                  <a:pt x="665" y="694"/>
                  <a:pt x="704" y="694"/>
                </a:cubicBezTo>
                <a:cubicBezTo>
                  <a:pt x="743" y="694"/>
                  <a:pt x="775" y="725"/>
                  <a:pt x="775" y="764"/>
                </a:cubicBezTo>
                <a:cubicBezTo>
                  <a:pt x="775" y="803"/>
                  <a:pt x="743" y="835"/>
                  <a:pt x="704" y="835"/>
                </a:cubicBezTo>
                <a:close/>
                <a:moveTo>
                  <a:pt x="1631" y="128"/>
                </a:moveTo>
                <a:cubicBezTo>
                  <a:pt x="1670" y="128"/>
                  <a:pt x="1702" y="159"/>
                  <a:pt x="1702" y="198"/>
                </a:cubicBezTo>
                <a:cubicBezTo>
                  <a:pt x="1702" y="237"/>
                  <a:pt x="1670" y="269"/>
                  <a:pt x="1631" y="269"/>
                </a:cubicBezTo>
                <a:cubicBezTo>
                  <a:pt x="1592" y="269"/>
                  <a:pt x="1560" y="237"/>
                  <a:pt x="1560" y="198"/>
                </a:cubicBezTo>
                <a:cubicBezTo>
                  <a:pt x="1560" y="159"/>
                  <a:pt x="1592" y="128"/>
                  <a:pt x="1631" y="128"/>
                </a:cubicBezTo>
                <a:close/>
                <a:moveTo>
                  <a:pt x="1159" y="128"/>
                </a:moveTo>
                <a:cubicBezTo>
                  <a:pt x="1198" y="128"/>
                  <a:pt x="1230" y="159"/>
                  <a:pt x="1230" y="198"/>
                </a:cubicBezTo>
                <a:cubicBezTo>
                  <a:pt x="1230" y="237"/>
                  <a:pt x="1198" y="269"/>
                  <a:pt x="1159" y="269"/>
                </a:cubicBezTo>
                <a:cubicBezTo>
                  <a:pt x="1120" y="269"/>
                  <a:pt x="1088" y="237"/>
                  <a:pt x="1088" y="198"/>
                </a:cubicBezTo>
                <a:cubicBezTo>
                  <a:pt x="1088" y="159"/>
                  <a:pt x="1120" y="128"/>
                  <a:pt x="1159" y="128"/>
                </a:cubicBezTo>
                <a:close/>
                <a:moveTo>
                  <a:pt x="1681" y="1799"/>
                </a:moveTo>
                <a:cubicBezTo>
                  <a:pt x="1681" y="1675"/>
                  <a:pt x="1681" y="1675"/>
                  <a:pt x="1681" y="1675"/>
                </a:cubicBezTo>
                <a:cubicBezTo>
                  <a:pt x="1763" y="1650"/>
                  <a:pt x="1823" y="1574"/>
                  <a:pt x="1823" y="1484"/>
                </a:cubicBezTo>
                <a:cubicBezTo>
                  <a:pt x="1823" y="1375"/>
                  <a:pt x="1734" y="1286"/>
                  <a:pt x="1624" y="1286"/>
                </a:cubicBezTo>
                <a:cubicBezTo>
                  <a:pt x="1514" y="1286"/>
                  <a:pt x="1425" y="1375"/>
                  <a:pt x="1425" y="1484"/>
                </a:cubicBezTo>
                <a:cubicBezTo>
                  <a:pt x="1425" y="1569"/>
                  <a:pt x="1478" y="1641"/>
                  <a:pt x="1553" y="1670"/>
                </a:cubicBezTo>
                <a:cubicBezTo>
                  <a:pt x="1553" y="1814"/>
                  <a:pt x="1553" y="1814"/>
                  <a:pt x="1553" y="1814"/>
                </a:cubicBezTo>
                <a:cubicBezTo>
                  <a:pt x="1507" y="1836"/>
                  <a:pt x="1472" y="1874"/>
                  <a:pt x="1453" y="1922"/>
                </a:cubicBezTo>
                <a:cubicBezTo>
                  <a:pt x="1362" y="1922"/>
                  <a:pt x="1362" y="1922"/>
                  <a:pt x="1362" y="1922"/>
                </a:cubicBezTo>
                <a:cubicBezTo>
                  <a:pt x="1333" y="1847"/>
                  <a:pt x="1261" y="1794"/>
                  <a:pt x="1177" y="1794"/>
                </a:cubicBezTo>
                <a:cubicBezTo>
                  <a:pt x="1067" y="1794"/>
                  <a:pt x="978" y="1883"/>
                  <a:pt x="978" y="1993"/>
                </a:cubicBezTo>
                <a:cubicBezTo>
                  <a:pt x="978" y="2103"/>
                  <a:pt x="1067" y="2192"/>
                  <a:pt x="1177" y="2192"/>
                </a:cubicBezTo>
                <a:cubicBezTo>
                  <a:pt x="1266" y="2192"/>
                  <a:pt x="1343" y="2132"/>
                  <a:pt x="1367" y="2050"/>
                </a:cubicBezTo>
                <a:cubicBezTo>
                  <a:pt x="1448" y="2050"/>
                  <a:pt x="1448" y="2050"/>
                  <a:pt x="1448" y="2050"/>
                </a:cubicBezTo>
                <a:cubicBezTo>
                  <a:pt x="1473" y="2132"/>
                  <a:pt x="1549" y="2192"/>
                  <a:pt x="1639" y="2192"/>
                </a:cubicBezTo>
                <a:cubicBezTo>
                  <a:pt x="1748" y="2192"/>
                  <a:pt x="1838" y="2103"/>
                  <a:pt x="1838" y="1993"/>
                </a:cubicBezTo>
                <a:cubicBezTo>
                  <a:pt x="1838" y="1898"/>
                  <a:pt x="1770" y="1818"/>
                  <a:pt x="1681" y="1799"/>
                </a:cubicBezTo>
                <a:close/>
                <a:moveTo>
                  <a:pt x="1177" y="2064"/>
                </a:moveTo>
                <a:cubicBezTo>
                  <a:pt x="1138" y="2064"/>
                  <a:pt x="1106" y="2032"/>
                  <a:pt x="1106" y="1993"/>
                </a:cubicBezTo>
                <a:cubicBezTo>
                  <a:pt x="1106" y="1954"/>
                  <a:pt x="1138" y="1922"/>
                  <a:pt x="1177" y="1922"/>
                </a:cubicBezTo>
                <a:cubicBezTo>
                  <a:pt x="1216" y="1922"/>
                  <a:pt x="1247" y="1954"/>
                  <a:pt x="1247" y="1993"/>
                </a:cubicBezTo>
                <a:cubicBezTo>
                  <a:pt x="1247" y="2032"/>
                  <a:pt x="1216" y="2064"/>
                  <a:pt x="1177" y="2064"/>
                </a:cubicBezTo>
                <a:close/>
                <a:moveTo>
                  <a:pt x="1624" y="1414"/>
                </a:moveTo>
                <a:cubicBezTo>
                  <a:pt x="1663" y="1414"/>
                  <a:pt x="1695" y="1445"/>
                  <a:pt x="1695" y="1484"/>
                </a:cubicBezTo>
                <a:cubicBezTo>
                  <a:pt x="1695" y="1523"/>
                  <a:pt x="1663" y="1555"/>
                  <a:pt x="1624" y="1555"/>
                </a:cubicBezTo>
                <a:cubicBezTo>
                  <a:pt x="1585" y="1555"/>
                  <a:pt x="1553" y="1523"/>
                  <a:pt x="1553" y="1484"/>
                </a:cubicBezTo>
                <a:cubicBezTo>
                  <a:pt x="1553" y="1445"/>
                  <a:pt x="1585" y="1414"/>
                  <a:pt x="1624" y="1414"/>
                </a:cubicBezTo>
                <a:close/>
                <a:moveTo>
                  <a:pt x="1639" y="2064"/>
                </a:moveTo>
                <a:cubicBezTo>
                  <a:pt x="1600" y="2064"/>
                  <a:pt x="1568" y="2032"/>
                  <a:pt x="1568" y="1993"/>
                </a:cubicBezTo>
                <a:cubicBezTo>
                  <a:pt x="1568" y="1954"/>
                  <a:pt x="1600" y="1922"/>
                  <a:pt x="1639" y="1922"/>
                </a:cubicBezTo>
                <a:cubicBezTo>
                  <a:pt x="1678" y="1922"/>
                  <a:pt x="1710" y="1954"/>
                  <a:pt x="1710" y="1993"/>
                </a:cubicBezTo>
                <a:cubicBezTo>
                  <a:pt x="1710" y="2032"/>
                  <a:pt x="1678" y="2064"/>
                  <a:pt x="1639" y="2064"/>
                </a:cubicBezTo>
                <a:close/>
                <a:moveTo>
                  <a:pt x="1133" y="1678"/>
                </a:moveTo>
                <a:cubicBezTo>
                  <a:pt x="1147" y="1681"/>
                  <a:pt x="1162" y="1683"/>
                  <a:pt x="1177" y="1683"/>
                </a:cubicBezTo>
                <a:cubicBezTo>
                  <a:pt x="1286" y="1683"/>
                  <a:pt x="1375" y="1594"/>
                  <a:pt x="1375" y="1484"/>
                </a:cubicBezTo>
                <a:cubicBezTo>
                  <a:pt x="1375" y="1375"/>
                  <a:pt x="1286" y="1286"/>
                  <a:pt x="1177" y="1286"/>
                </a:cubicBezTo>
                <a:cubicBezTo>
                  <a:pt x="1067" y="1286"/>
                  <a:pt x="978" y="1375"/>
                  <a:pt x="978" y="1484"/>
                </a:cubicBezTo>
                <a:cubicBezTo>
                  <a:pt x="978" y="1531"/>
                  <a:pt x="994" y="1575"/>
                  <a:pt x="1022" y="1609"/>
                </a:cubicBezTo>
                <a:cubicBezTo>
                  <a:pt x="807" y="1823"/>
                  <a:pt x="807" y="1823"/>
                  <a:pt x="807" y="1823"/>
                </a:cubicBezTo>
                <a:cubicBezTo>
                  <a:pt x="777" y="1805"/>
                  <a:pt x="742" y="1794"/>
                  <a:pt x="704" y="1794"/>
                </a:cubicBezTo>
                <a:cubicBezTo>
                  <a:pt x="620" y="1794"/>
                  <a:pt x="548" y="1847"/>
                  <a:pt x="519" y="1922"/>
                </a:cubicBezTo>
                <a:cubicBezTo>
                  <a:pt x="384" y="1922"/>
                  <a:pt x="384" y="1922"/>
                  <a:pt x="384" y="1922"/>
                </a:cubicBezTo>
                <a:cubicBezTo>
                  <a:pt x="366" y="1874"/>
                  <a:pt x="330" y="1836"/>
                  <a:pt x="285" y="1814"/>
                </a:cubicBezTo>
                <a:cubicBezTo>
                  <a:pt x="285" y="950"/>
                  <a:pt x="285" y="950"/>
                  <a:pt x="285" y="950"/>
                </a:cubicBezTo>
                <a:cubicBezTo>
                  <a:pt x="359" y="921"/>
                  <a:pt x="412" y="849"/>
                  <a:pt x="412" y="764"/>
                </a:cubicBezTo>
                <a:cubicBezTo>
                  <a:pt x="412" y="655"/>
                  <a:pt x="323" y="566"/>
                  <a:pt x="214" y="566"/>
                </a:cubicBezTo>
                <a:cubicBezTo>
                  <a:pt x="104" y="566"/>
                  <a:pt x="15" y="655"/>
                  <a:pt x="15" y="764"/>
                </a:cubicBezTo>
                <a:cubicBezTo>
                  <a:pt x="15" y="854"/>
                  <a:pt x="75" y="930"/>
                  <a:pt x="157" y="955"/>
                </a:cubicBezTo>
                <a:cubicBezTo>
                  <a:pt x="157" y="1799"/>
                  <a:pt x="157" y="1799"/>
                  <a:pt x="157" y="1799"/>
                </a:cubicBezTo>
                <a:cubicBezTo>
                  <a:pt x="67" y="1818"/>
                  <a:pt x="0" y="1898"/>
                  <a:pt x="0" y="1993"/>
                </a:cubicBezTo>
                <a:cubicBezTo>
                  <a:pt x="0" y="2103"/>
                  <a:pt x="89" y="2192"/>
                  <a:pt x="199" y="2192"/>
                </a:cubicBezTo>
                <a:cubicBezTo>
                  <a:pt x="289" y="2192"/>
                  <a:pt x="365" y="2132"/>
                  <a:pt x="389" y="2050"/>
                </a:cubicBezTo>
                <a:cubicBezTo>
                  <a:pt x="514" y="2050"/>
                  <a:pt x="514" y="2050"/>
                  <a:pt x="514" y="2050"/>
                </a:cubicBezTo>
                <a:cubicBezTo>
                  <a:pt x="538" y="2132"/>
                  <a:pt x="615" y="2192"/>
                  <a:pt x="704" y="2192"/>
                </a:cubicBezTo>
                <a:cubicBezTo>
                  <a:pt x="814" y="2192"/>
                  <a:pt x="903" y="2103"/>
                  <a:pt x="903" y="1993"/>
                </a:cubicBezTo>
                <a:cubicBezTo>
                  <a:pt x="903" y="1968"/>
                  <a:pt x="898" y="1944"/>
                  <a:pt x="890" y="1922"/>
                </a:cubicBezTo>
                <a:lnTo>
                  <a:pt x="1133" y="1678"/>
                </a:lnTo>
                <a:close/>
                <a:moveTo>
                  <a:pt x="1177" y="1414"/>
                </a:moveTo>
                <a:cubicBezTo>
                  <a:pt x="1216" y="1414"/>
                  <a:pt x="1247" y="1445"/>
                  <a:pt x="1247" y="1484"/>
                </a:cubicBezTo>
                <a:cubicBezTo>
                  <a:pt x="1247" y="1523"/>
                  <a:pt x="1216" y="1555"/>
                  <a:pt x="1177" y="1555"/>
                </a:cubicBezTo>
                <a:cubicBezTo>
                  <a:pt x="1138" y="1555"/>
                  <a:pt x="1106" y="1523"/>
                  <a:pt x="1106" y="1484"/>
                </a:cubicBezTo>
                <a:cubicBezTo>
                  <a:pt x="1106" y="1445"/>
                  <a:pt x="1138" y="1414"/>
                  <a:pt x="1177" y="1414"/>
                </a:cubicBezTo>
                <a:close/>
                <a:moveTo>
                  <a:pt x="199" y="2064"/>
                </a:moveTo>
                <a:cubicBezTo>
                  <a:pt x="160" y="2064"/>
                  <a:pt x="128" y="2032"/>
                  <a:pt x="128" y="1993"/>
                </a:cubicBezTo>
                <a:cubicBezTo>
                  <a:pt x="128" y="1954"/>
                  <a:pt x="160" y="1922"/>
                  <a:pt x="199" y="1922"/>
                </a:cubicBezTo>
                <a:cubicBezTo>
                  <a:pt x="238" y="1922"/>
                  <a:pt x="270" y="1954"/>
                  <a:pt x="270" y="1993"/>
                </a:cubicBezTo>
                <a:cubicBezTo>
                  <a:pt x="270" y="2032"/>
                  <a:pt x="238" y="2064"/>
                  <a:pt x="199" y="2064"/>
                </a:cubicBezTo>
                <a:close/>
                <a:moveTo>
                  <a:pt x="214" y="835"/>
                </a:moveTo>
                <a:cubicBezTo>
                  <a:pt x="175" y="835"/>
                  <a:pt x="143" y="803"/>
                  <a:pt x="143" y="764"/>
                </a:cubicBezTo>
                <a:cubicBezTo>
                  <a:pt x="143" y="725"/>
                  <a:pt x="175" y="694"/>
                  <a:pt x="214" y="694"/>
                </a:cubicBezTo>
                <a:cubicBezTo>
                  <a:pt x="253" y="694"/>
                  <a:pt x="284" y="725"/>
                  <a:pt x="284" y="764"/>
                </a:cubicBezTo>
                <a:cubicBezTo>
                  <a:pt x="284" y="803"/>
                  <a:pt x="253" y="835"/>
                  <a:pt x="214" y="835"/>
                </a:cubicBezTo>
                <a:close/>
                <a:moveTo>
                  <a:pt x="704" y="2064"/>
                </a:moveTo>
                <a:cubicBezTo>
                  <a:pt x="665" y="2064"/>
                  <a:pt x="634" y="2032"/>
                  <a:pt x="634" y="1993"/>
                </a:cubicBezTo>
                <a:cubicBezTo>
                  <a:pt x="634" y="1954"/>
                  <a:pt x="665" y="1922"/>
                  <a:pt x="704" y="1922"/>
                </a:cubicBezTo>
                <a:cubicBezTo>
                  <a:pt x="743" y="1922"/>
                  <a:pt x="775" y="1954"/>
                  <a:pt x="775" y="1993"/>
                </a:cubicBezTo>
                <a:cubicBezTo>
                  <a:pt x="775" y="2032"/>
                  <a:pt x="743" y="2064"/>
                  <a:pt x="704" y="2064"/>
                </a:cubicBezTo>
                <a:close/>
              </a:path>
            </a:pathLst>
          </a:custGeom>
          <a:solidFill>
            <a:srgbClr val="FFFFFF"/>
          </a:solidFill>
          <a:ln>
            <a:noFill/>
          </a:ln>
        </p:spPr>
        <p:txBody>
          <a:bodyPr vert="horz" wrap="square" lIns="82184" tIns="41092" rIns="82184" bIns="41092" numCol="1" anchor="t" anchorCtr="0" compatLnSpc="1">
            <a:prstTxWarp prst="textNoShape">
              <a:avLst/>
            </a:prstTxWarp>
          </a:bodyPr>
          <a:lstStyle/>
          <a:p>
            <a:pPr defTabSz="913076"/>
            <a:endParaRPr lang="en-US" sz="1598">
              <a:solidFill>
                <a:prstClr val="black"/>
              </a:solidFill>
            </a:endParaRPr>
          </a:p>
        </p:txBody>
      </p:sp>
      <p:sp>
        <p:nvSpPr>
          <p:cNvPr id="19" name="TextBox 18"/>
          <p:cNvSpPr txBox="1"/>
          <p:nvPr/>
        </p:nvSpPr>
        <p:spPr>
          <a:xfrm>
            <a:off x="1029124" y="2309038"/>
            <a:ext cx="4926151" cy="531289"/>
          </a:xfrm>
          <a:prstGeom prst="rect">
            <a:avLst/>
          </a:prstGeom>
          <a:noFill/>
        </p:spPr>
        <p:txBody>
          <a:bodyPr wrap="square" rtlCol="0">
            <a:spAutoFit/>
          </a:bodyPr>
          <a:lstStyle/>
          <a:p>
            <a:pPr algn="ctr" defTabSz="913076"/>
            <a:r>
              <a:rPr lang="en-US" sz="2797" b="1" dirty="0">
                <a:solidFill>
                  <a:srgbClr val="FFFFFF"/>
                </a:solidFill>
                <a:latin typeface="Segoe UI Semibold" panose="020B0702040204020203" pitchFamily="34" charset="0"/>
                <a:cs typeface="Segoe UI Semibold" panose="020B0702040204020203" pitchFamily="34" charset="0"/>
              </a:rPr>
              <a:t>.NET Framework 4.6 </a:t>
            </a:r>
          </a:p>
        </p:txBody>
      </p:sp>
      <p:sp>
        <p:nvSpPr>
          <p:cNvPr id="20" name="TextBox 19"/>
          <p:cNvSpPr txBox="1"/>
          <p:nvPr/>
        </p:nvSpPr>
        <p:spPr>
          <a:xfrm>
            <a:off x="6146655" y="2307301"/>
            <a:ext cx="4943158" cy="531289"/>
          </a:xfrm>
          <a:prstGeom prst="rect">
            <a:avLst/>
          </a:prstGeom>
          <a:noFill/>
        </p:spPr>
        <p:txBody>
          <a:bodyPr wrap="square" rtlCol="0">
            <a:spAutoFit/>
          </a:bodyPr>
          <a:lstStyle/>
          <a:p>
            <a:pPr algn="ctr" defTabSz="913076"/>
            <a:r>
              <a:rPr lang="en-US" sz="2797" b="1" dirty="0">
                <a:solidFill>
                  <a:srgbClr val="FFFFFF"/>
                </a:solidFill>
                <a:latin typeface="Segoe UI Semibold" panose="020B0702040204020203" pitchFamily="34" charset="0"/>
                <a:cs typeface="Segoe UI Semibold" panose="020B0702040204020203" pitchFamily="34" charset="0"/>
              </a:rPr>
              <a:t>.NET </a:t>
            </a:r>
            <a:r>
              <a:rPr lang="en-US" sz="2797" dirty="0">
                <a:solidFill>
                  <a:srgbClr val="FFFFFF"/>
                </a:solidFill>
                <a:latin typeface="Segoe UI Semibold" panose="020B0702040204020203" pitchFamily="34" charset="0"/>
                <a:cs typeface="Segoe UI Semibold" panose="020B0702040204020203" pitchFamily="34" charset="0"/>
              </a:rPr>
              <a:t>Core 5</a:t>
            </a:r>
            <a:r>
              <a:rPr lang="en-US" sz="2797" b="1" dirty="0">
                <a:solidFill>
                  <a:srgbClr val="FFFFFF"/>
                </a:solidFill>
                <a:latin typeface="Segoe UI Semibold" panose="020B0702040204020203" pitchFamily="34" charset="0"/>
                <a:cs typeface="Segoe UI Semibold" panose="020B0702040204020203" pitchFamily="34" charset="0"/>
              </a:rPr>
              <a:t> </a:t>
            </a:r>
          </a:p>
        </p:txBody>
      </p:sp>
      <p:sp>
        <p:nvSpPr>
          <p:cNvPr id="21" name="Rectangle 20"/>
          <p:cNvSpPr/>
          <p:nvPr/>
        </p:nvSpPr>
        <p:spPr>
          <a:xfrm>
            <a:off x="1029124" y="4014003"/>
            <a:ext cx="4926151" cy="583795"/>
          </a:xfrm>
          <a:prstGeom prst="rect">
            <a:avLst/>
          </a:prstGeom>
        </p:spPr>
        <p:txBody>
          <a:bodyPr wrap="square">
            <a:spAutoFit/>
          </a:bodyPr>
          <a:lstStyle/>
          <a:p>
            <a:pPr algn="ctr" defTabSz="912822"/>
            <a:r>
              <a:rPr lang="en-US" sz="1566" dirty="0">
                <a:solidFill>
                  <a:srgbClr val="FFFFFF"/>
                </a:solidFill>
              </a:rPr>
              <a:t>Fully-featured and integrated </a:t>
            </a:r>
          </a:p>
          <a:p>
            <a:pPr algn="ctr" defTabSz="912822"/>
            <a:r>
              <a:rPr lang="en-US" sz="1566" dirty="0">
                <a:solidFill>
                  <a:srgbClr val="FFFFFF"/>
                </a:solidFill>
              </a:rPr>
              <a:t>.NET libraries and runtime for Windows</a:t>
            </a:r>
          </a:p>
        </p:txBody>
      </p:sp>
      <p:sp>
        <p:nvSpPr>
          <p:cNvPr id="22" name="Rectangle 21"/>
          <p:cNvSpPr/>
          <p:nvPr/>
        </p:nvSpPr>
        <p:spPr>
          <a:xfrm>
            <a:off x="6146655" y="4007684"/>
            <a:ext cx="4943156" cy="583795"/>
          </a:xfrm>
          <a:prstGeom prst="rect">
            <a:avLst/>
          </a:prstGeom>
        </p:spPr>
        <p:txBody>
          <a:bodyPr wrap="square">
            <a:spAutoFit/>
          </a:bodyPr>
          <a:lstStyle/>
          <a:p>
            <a:pPr algn="ctr" defTabSz="912822"/>
            <a:r>
              <a:rPr lang="en-US" sz="1566" dirty="0">
                <a:solidFill>
                  <a:srgbClr val="FFFFFF"/>
                </a:solidFill>
              </a:rPr>
              <a:t>Modular and optimized </a:t>
            </a:r>
          </a:p>
          <a:p>
            <a:pPr algn="ctr" defTabSz="912822"/>
            <a:r>
              <a:rPr lang="en-US" sz="1566" dirty="0">
                <a:solidFill>
                  <a:srgbClr val="FFFFFF"/>
                </a:solidFill>
              </a:rPr>
              <a:t>.NET libraries and runtimes</a:t>
            </a:r>
          </a:p>
        </p:txBody>
      </p:sp>
      <p:sp>
        <p:nvSpPr>
          <p:cNvPr id="23" name="Rectangle 22"/>
          <p:cNvSpPr/>
          <p:nvPr/>
        </p:nvSpPr>
        <p:spPr bwMode="auto">
          <a:xfrm>
            <a:off x="1029126" y="1408440"/>
            <a:ext cx="1581846" cy="76219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72" tIns="143258" rIns="179072" bIns="143258" numCol="1" spcCol="0" rtlCol="0" fromWordArt="0" anchor="t" anchorCtr="0" forceAA="0" compatLnSpc="1">
            <a:prstTxWarp prst="textNoShape">
              <a:avLst/>
            </a:prstTxWarp>
            <a:noAutofit/>
          </a:bodyPr>
          <a:lstStyle/>
          <a:p>
            <a:pPr algn="ctr" defTabSz="913012" fontAlgn="base">
              <a:lnSpc>
                <a:spcPct val="90000"/>
              </a:lnSpc>
              <a:spcBef>
                <a:spcPct val="0"/>
              </a:spcBef>
              <a:spcAft>
                <a:spcPct val="0"/>
              </a:spcAft>
            </a:pPr>
            <a:r>
              <a:rPr lang="en-US" sz="1959" dirty="0">
                <a:gradFill>
                  <a:gsLst>
                    <a:gs pos="0">
                      <a:srgbClr val="FFFFFF"/>
                    </a:gs>
                    <a:gs pos="100000">
                      <a:srgbClr val="FFFFFF"/>
                    </a:gs>
                  </a:gsLst>
                  <a:lin ang="5400000" scaled="0"/>
                </a:gradFill>
                <a:ea typeface="Segoe UI" pitchFamily="34" charset="0"/>
                <a:cs typeface="Segoe UI" pitchFamily="34" charset="0"/>
              </a:rPr>
              <a:t>WPF</a:t>
            </a:r>
          </a:p>
        </p:txBody>
      </p:sp>
      <p:sp>
        <p:nvSpPr>
          <p:cNvPr id="24" name="Rectangle 23"/>
          <p:cNvSpPr/>
          <p:nvPr/>
        </p:nvSpPr>
        <p:spPr bwMode="auto">
          <a:xfrm>
            <a:off x="4381724" y="1408440"/>
            <a:ext cx="1573551" cy="762198"/>
          </a:xfrm>
          <a:prstGeom prst="rect">
            <a:avLst/>
          </a:prstGeom>
          <a:solidFill>
            <a:srgbClr val="92D050"/>
          </a:solidFill>
          <a:ln w="63500">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72" tIns="143258" rIns="179072" bIns="143258" numCol="1" spcCol="0" rtlCol="0" fromWordArt="0" anchor="t" anchorCtr="0" forceAA="0" compatLnSpc="1">
            <a:prstTxWarp prst="textNoShape">
              <a:avLst/>
            </a:prstTxWarp>
            <a:noAutofit/>
          </a:bodyPr>
          <a:lstStyle/>
          <a:p>
            <a:pPr algn="ctr" defTabSz="913012" fontAlgn="base">
              <a:lnSpc>
                <a:spcPct val="90000"/>
              </a:lnSpc>
              <a:spcBef>
                <a:spcPct val="0"/>
              </a:spcBef>
              <a:spcAft>
                <a:spcPct val="0"/>
              </a:spcAft>
            </a:pPr>
            <a:r>
              <a:rPr lang="en-US" sz="1959" dirty="0">
                <a:gradFill>
                  <a:gsLst>
                    <a:gs pos="0">
                      <a:srgbClr val="FFFFFF"/>
                    </a:gs>
                    <a:gs pos="100000">
                      <a:srgbClr val="FFFFFF"/>
                    </a:gs>
                  </a:gsLst>
                  <a:lin ang="5400000" scaled="0"/>
                </a:gradFill>
                <a:ea typeface="Segoe UI" pitchFamily="34" charset="0"/>
                <a:cs typeface="Segoe UI" pitchFamily="34" charset="0"/>
              </a:rPr>
              <a:t>ASP.NET </a:t>
            </a:r>
          </a:p>
          <a:p>
            <a:pPr algn="ctr" defTabSz="913012" fontAlgn="base">
              <a:lnSpc>
                <a:spcPct val="90000"/>
              </a:lnSpc>
              <a:spcBef>
                <a:spcPct val="0"/>
              </a:spcBef>
              <a:spcAft>
                <a:spcPct val="0"/>
              </a:spcAft>
            </a:pPr>
            <a:r>
              <a:rPr lang="en-US" sz="1959" dirty="0">
                <a:gradFill>
                  <a:gsLst>
                    <a:gs pos="0">
                      <a:srgbClr val="FFFFFF"/>
                    </a:gs>
                    <a:gs pos="100000">
                      <a:srgbClr val="FFFFFF"/>
                    </a:gs>
                  </a:gsLst>
                  <a:lin ang="5400000" scaled="0"/>
                </a:gradFill>
                <a:ea typeface="Segoe UI" pitchFamily="34" charset="0"/>
                <a:cs typeface="Segoe UI" pitchFamily="34" charset="0"/>
              </a:rPr>
              <a:t>(4 &amp; 5)</a:t>
            </a:r>
          </a:p>
        </p:txBody>
      </p:sp>
      <p:sp>
        <p:nvSpPr>
          <p:cNvPr id="25" name="Rectangle 24"/>
          <p:cNvSpPr/>
          <p:nvPr/>
        </p:nvSpPr>
        <p:spPr bwMode="auto">
          <a:xfrm>
            <a:off x="2681683" y="1408441"/>
            <a:ext cx="1629331" cy="762199"/>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72" tIns="143258" rIns="179072" bIns="143258" numCol="1" spcCol="0" rtlCol="0" fromWordArt="0" anchor="t" anchorCtr="0" forceAA="0" compatLnSpc="1">
            <a:prstTxWarp prst="textNoShape">
              <a:avLst/>
            </a:prstTxWarp>
            <a:noAutofit/>
          </a:bodyPr>
          <a:lstStyle/>
          <a:p>
            <a:pPr algn="ctr" defTabSz="913012" fontAlgn="base">
              <a:lnSpc>
                <a:spcPct val="90000"/>
              </a:lnSpc>
              <a:spcBef>
                <a:spcPct val="0"/>
              </a:spcBef>
              <a:spcAft>
                <a:spcPct val="0"/>
              </a:spcAft>
            </a:pPr>
            <a:r>
              <a:rPr lang="en-US" sz="1959" dirty="0">
                <a:gradFill>
                  <a:gsLst>
                    <a:gs pos="0">
                      <a:srgbClr val="FFFFFF"/>
                    </a:gs>
                    <a:gs pos="100000">
                      <a:srgbClr val="FFFFFF"/>
                    </a:gs>
                  </a:gsLst>
                  <a:lin ang="5400000" scaled="0"/>
                </a:gradFill>
                <a:ea typeface="Segoe UI" pitchFamily="34" charset="0"/>
                <a:cs typeface="Segoe UI" pitchFamily="34" charset="0"/>
              </a:rPr>
              <a:t>Windows Forms</a:t>
            </a:r>
          </a:p>
        </p:txBody>
      </p:sp>
      <p:sp>
        <p:nvSpPr>
          <p:cNvPr id="26" name="Rectangle 25"/>
          <p:cNvSpPr/>
          <p:nvPr/>
        </p:nvSpPr>
        <p:spPr bwMode="auto">
          <a:xfrm>
            <a:off x="6152118" y="1408441"/>
            <a:ext cx="2445036" cy="762198"/>
          </a:xfrm>
          <a:prstGeom prst="rect">
            <a:avLst/>
          </a:prstGeom>
          <a:solidFill>
            <a:srgbClr val="92D050"/>
          </a:solidFill>
          <a:ln w="63500">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72" tIns="143258" rIns="179072" bIns="143258" numCol="1" spcCol="0" rtlCol="0" fromWordArt="0" anchor="t" anchorCtr="0" forceAA="0" compatLnSpc="1">
            <a:prstTxWarp prst="textNoShape">
              <a:avLst/>
            </a:prstTxWarp>
            <a:noAutofit/>
          </a:bodyPr>
          <a:lstStyle/>
          <a:p>
            <a:pPr algn="ctr" defTabSz="913012" fontAlgn="base">
              <a:lnSpc>
                <a:spcPct val="90000"/>
              </a:lnSpc>
              <a:spcBef>
                <a:spcPct val="0"/>
              </a:spcBef>
              <a:spcAft>
                <a:spcPct val="0"/>
              </a:spcAft>
            </a:pPr>
            <a:r>
              <a:rPr lang="en-US" sz="1959" dirty="0">
                <a:gradFill>
                  <a:gsLst>
                    <a:gs pos="0">
                      <a:srgbClr val="FFFFFF"/>
                    </a:gs>
                    <a:gs pos="100000">
                      <a:srgbClr val="FFFFFF"/>
                    </a:gs>
                  </a:gsLst>
                  <a:lin ang="5400000" scaled="0"/>
                </a:gradFill>
                <a:ea typeface="Segoe UI" pitchFamily="34" charset="0"/>
                <a:cs typeface="Segoe UI" pitchFamily="34" charset="0"/>
              </a:rPr>
              <a:t>ASP.NET 5</a:t>
            </a:r>
          </a:p>
        </p:txBody>
      </p:sp>
      <p:sp>
        <p:nvSpPr>
          <p:cNvPr id="27" name="Rectangle 26"/>
          <p:cNvSpPr/>
          <p:nvPr/>
        </p:nvSpPr>
        <p:spPr bwMode="auto">
          <a:xfrm>
            <a:off x="8704455" y="1408441"/>
            <a:ext cx="2385359" cy="762199"/>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72" tIns="143258" rIns="179072" bIns="143258" numCol="1" spcCol="0" rtlCol="0" fromWordArt="0" anchor="t" anchorCtr="0" forceAA="0" compatLnSpc="1">
            <a:prstTxWarp prst="textNoShape">
              <a:avLst/>
            </a:prstTxWarp>
            <a:noAutofit/>
          </a:bodyPr>
          <a:lstStyle/>
          <a:p>
            <a:pPr algn="ctr" defTabSz="913012" fontAlgn="base">
              <a:lnSpc>
                <a:spcPct val="90000"/>
              </a:lnSpc>
              <a:spcBef>
                <a:spcPct val="0"/>
              </a:spcBef>
              <a:spcAft>
                <a:spcPct val="0"/>
              </a:spcAft>
            </a:pPr>
            <a:r>
              <a:rPr lang="en-US" sz="1959" dirty="0">
                <a:gradFill>
                  <a:gsLst>
                    <a:gs pos="0">
                      <a:srgbClr val="FFFFFF"/>
                    </a:gs>
                    <a:gs pos="100000">
                      <a:srgbClr val="FFFFFF"/>
                    </a:gs>
                  </a:gsLst>
                  <a:lin ang="5400000" scaled="0"/>
                </a:gradFill>
                <a:ea typeface="Segoe UI" pitchFamily="34" charset="0"/>
                <a:cs typeface="Segoe UI" pitchFamily="34" charset="0"/>
              </a:rPr>
              <a:t>Universal </a:t>
            </a:r>
          </a:p>
          <a:p>
            <a:pPr algn="ctr" defTabSz="913012" fontAlgn="base">
              <a:lnSpc>
                <a:spcPct val="90000"/>
              </a:lnSpc>
              <a:spcBef>
                <a:spcPct val="0"/>
              </a:spcBef>
              <a:spcAft>
                <a:spcPct val="0"/>
              </a:spcAft>
            </a:pPr>
            <a:r>
              <a:rPr lang="en-US" sz="1959" dirty="0">
                <a:gradFill>
                  <a:gsLst>
                    <a:gs pos="0">
                      <a:srgbClr val="FFFFFF"/>
                    </a:gs>
                    <a:gs pos="100000">
                      <a:srgbClr val="FFFFFF"/>
                    </a:gs>
                  </a:gsLst>
                  <a:lin ang="5400000" scaled="0"/>
                </a:gradFill>
                <a:ea typeface="Segoe UI" pitchFamily="34" charset="0"/>
                <a:cs typeface="Segoe UI" pitchFamily="34" charset="0"/>
              </a:rPr>
              <a:t>Windows Apps</a:t>
            </a:r>
          </a:p>
        </p:txBody>
      </p:sp>
      <p:sp>
        <p:nvSpPr>
          <p:cNvPr id="28" name="Rectangle 27"/>
          <p:cNvSpPr/>
          <p:nvPr/>
        </p:nvSpPr>
        <p:spPr bwMode="auto">
          <a:xfrm>
            <a:off x="6349774" y="2908424"/>
            <a:ext cx="2247380" cy="1030038"/>
          </a:xfrm>
          <a:prstGeom prst="rect">
            <a:avLst/>
          </a:prstGeom>
          <a:solidFill>
            <a:srgbClr val="65A2D9"/>
          </a:solidFill>
          <a:ln w="25400" cap="flat" cmpd="sng" algn="ctr">
            <a:noFill/>
            <a:prstDash val="solid"/>
            <a:headEnd type="none" w="med" len="med"/>
            <a:tailEnd type="none" w="med" len="med"/>
          </a:ln>
          <a:effectLst/>
        </p:spPr>
        <p:txBody>
          <a:bodyPr vert="horz" wrap="square" lIns="91427" tIns="44725" rIns="89446" bIns="71556" numCol="1" rtlCol="0" anchor="t" anchorCtr="0" compatLnSpc="1">
            <a:prstTxWarp prst="textNoShape">
              <a:avLst/>
            </a:prstTxWarp>
          </a:bodyPr>
          <a:lstStyle/>
          <a:p>
            <a:pPr algn="ctr" defTabSz="912598"/>
            <a:r>
              <a:rPr lang="en-US" sz="1959" dirty="0">
                <a:gradFill>
                  <a:gsLst>
                    <a:gs pos="14679">
                      <a:srgbClr val="FFFFFF"/>
                    </a:gs>
                    <a:gs pos="38000">
                      <a:srgbClr val="FFFFFF"/>
                    </a:gs>
                  </a:gsLst>
                  <a:lin ang="5400000" scaled="1"/>
                </a:gradFill>
              </a:rPr>
              <a:t>CoreCLR</a:t>
            </a:r>
          </a:p>
        </p:txBody>
      </p:sp>
      <p:sp>
        <p:nvSpPr>
          <p:cNvPr id="29" name="Rectangle 28"/>
          <p:cNvSpPr/>
          <p:nvPr/>
        </p:nvSpPr>
        <p:spPr bwMode="auto">
          <a:xfrm>
            <a:off x="8704454" y="2905597"/>
            <a:ext cx="2223312" cy="1032865"/>
          </a:xfrm>
          <a:prstGeom prst="rect">
            <a:avLst/>
          </a:prstGeom>
          <a:solidFill>
            <a:srgbClr val="65A2D9"/>
          </a:solidFill>
          <a:ln w="25400" cap="flat" cmpd="sng" algn="ctr">
            <a:noFill/>
            <a:prstDash val="solid"/>
            <a:headEnd type="none" w="med" len="med"/>
            <a:tailEnd type="none" w="med" len="med"/>
          </a:ln>
          <a:effectLst/>
        </p:spPr>
        <p:txBody>
          <a:bodyPr vert="horz" wrap="square" lIns="91427" tIns="44725" rIns="89446" bIns="71556" numCol="1" rtlCol="0" anchor="t" anchorCtr="0" compatLnSpc="1">
            <a:prstTxWarp prst="textNoShape">
              <a:avLst/>
            </a:prstTxWarp>
          </a:bodyPr>
          <a:lstStyle/>
          <a:p>
            <a:pPr algn="ctr" defTabSz="912598"/>
            <a:r>
              <a:rPr lang="en-US" sz="1959" dirty="0">
                <a:gradFill>
                  <a:gsLst>
                    <a:gs pos="14679">
                      <a:srgbClr val="FFFFFF"/>
                    </a:gs>
                    <a:gs pos="38000">
                      <a:srgbClr val="FFFFFF"/>
                    </a:gs>
                  </a:gsLst>
                  <a:lin ang="5400000" scaled="1"/>
                </a:gradFill>
              </a:rPr>
              <a:t>.NET Native</a:t>
            </a:r>
          </a:p>
        </p:txBody>
      </p:sp>
      <p:pic>
        <p:nvPicPr>
          <p:cNvPr id="30" name="Picture 2" descr="http://files.softicons.com/download/system-icons/windows-8-metro-icons-by-dakirby309/png/512x512/Folders%20&amp;%20OS/Linux.png"/>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7218495" y="3369384"/>
            <a:ext cx="497879" cy="48879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p:cNvPicPr>
            <a:picLocks noChangeAspect="1"/>
          </p:cNvPicPr>
          <p:nvPr/>
        </p:nvPicPr>
        <p:blipFill>
          <a:blip r:embed="rId5" cstate="print">
            <a:lum bright="70000" contrast="-70000"/>
            <a:extLst>
              <a:ext uri="{28A0092B-C50C-407E-A947-70E740481C1C}">
                <a14:useLocalDpi xmlns:a14="http://schemas.microsoft.com/office/drawing/2010/main" val="0"/>
              </a:ext>
            </a:extLst>
          </a:blip>
          <a:stretch>
            <a:fillRect/>
          </a:stretch>
        </p:blipFill>
        <p:spPr>
          <a:xfrm>
            <a:off x="7952030" y="3360321"/>
            <a:ext cx="378169" cy="445236"/>
          </a:xfrm>
          <a:prstGeom prst="rect">
            <a:avLst/>
          </a:prstGeom>
        </p:spPr>
      </p:pic>
      <p:cxnSp>
        <p:nvCxnSpPr>
          <p:cNvPr id="32" name="Straight Connector 31"/>
          <p:cNvCxnSpPr/>
          <p:nvPr/>
        </p:nvCxnSpPr>
        <p:spPr>
          <a:xfrm>
            <a:off x="7378594" y="2165083"/>
            <a:ext cx="4285" cy="735633"/>
          </a:xfrm>
          <a:prstGeom prst="line">
            <a:avLst/>
          </a:prstGeom>
          <a:ln w="19050">
            <a:solidFill>
              <a:srgbClr val="92D050"/>
            </a:solidFill>
            <a:prstDash val="solid"/>
            <a:headEnd type="none" w="med" len="med"/>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906964" y="2165084"/>
            <a:ext cx="7479" cy="753784"/>
          </a:xfrm>
          <a:prstGeom prst="line">
            <a:avLst/>
          </a:prstGeom>
          <a:ln w="19050">
            <a:solidFill>
              <a:srgbClr val="92D050"/>
            </a:solidFill>
            <a:prstDash val="solid"/>
            <a:headEnd type="none" w="med" len="med"/>
            <a:tailEnd type="triangle" w="lg" len="lg"/>
          </a:ln>
        </p:spPr>
        <p:style>
          <a:lnRef idx="1">
            <a:schemeClr val="accent1"/>
          </a:lnRef>
          <a:fillRef idx="0">
            <a:schemeClr val="accent1"/>
          </a:fillRef>
          <a:effectRef idx="0">
            <a:schemeClr val="accent1"/>
          </a:effectRef>
          <a:fontRef idx="minor">
            <a:schemeClr val="tx1"/>
          </a:fontRef>
        </p:style>
      </p:cxnSp>
      <p:pic>
        <p:nvPicPr>
          <p:cNvPr id="34" name="Picture 6" descr="C:\temp\WinAzure_rgb_Wht_S.pn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3371" t="15460" r="80628" b="15496"/>
          <a:stretch/>
        </p:blipFill>
        <p:spPr bwMode="auto">
          <a:xfrm>
            <a:off x="6540121" y="3353574"/>
            <a:ext cx="446887" cy="453863"/>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6" descr="C:\temp\WinAzure_rgb_Wht_S.pn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3371" t="15460" r="80628" b="15496"/>
          <a:stretch/>
        </p:blipFill>
        <p:spPr bwMode="auto">
          <a:xfrm>
            <a:off x="9595277" y="3361665"/>
            <a:ext cx="446887" cy="453863"/>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6" descr="C:\temp\WinAzure_rgb_Wht_S.pn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3371" t="15460" r="80628" b="15496"/>
          <a:stretch/>
        </p:blipFill>
        <p:spPr bwMode="auto">
          <a:xfrm>
            <a:off x="3149255" y="3031887"/>
            <a:ext cx="705925" cy="716944"/>
          </a:xfrm>
          <a:prstGeom prst="rect">
            <a:avLst/>
          </a:prstGeom>
          <a:noFill/>
          <a:extLst>
            <a:ext uri="{909E8E84-426E-40DD-AFC4-6F175D3DCCD1}">
              <a14:hiddenFill xmlns:a14="http://schemas.microsoft.com/office/drawing/2010/main">
                <a:solidFill>
                  <a:srgbClr val="FFFFFF"/>
                </a:solidFill>
              </a14:hiddenFill>
            </a:ext>
          </a:extLst>
        </p:spPr>
      </p:pic>
      <p:grpSp>
        <p:nvGrpSpPr>
          <p:cNvPr id="37" name="Group 36"/>
          <p:cNvGrpSpPr/>
          <p:nvPr/>
        </p:nvGrpSpPr>
        <p:grpSpPr>
          <a:xfrm>
            <a:off x="4502662" y="5317923"/>
            <a:ext cx="2694910" cy="904049"/>
            <a:chOff x="8498144" y="5582405"/>
            <a:chExt cx="3036958" cy="923530"/>
          </a:xfrm>
        </p:grpSpPr>
        <p:sp>
          <p:nvSpPr>
            <p:cNvPr id="38" name="Rectangle 37"/>
            <p:cNvSpPr/>
            <p:nvPr/>
          </p:nvSpPr>
          <p:spPr>
            <a:xfrm>
              <a:off x="9136472" y="5922228"/>
              <a:ext cx="2072558" cy="583707"/>
            </a:xfrm>
            <a:prstGeom prst="rect">
              <a:avLst/>
            </a:prstGeom>
          </p:spPr>
          <p:txBody>
            <a:bodyPr wrap="square">
              <a:spAutoFit/>
            </a:bodyPr>
            <a:lstStyle/>
            <a:p>
              <a:pPr marL="0" lvl="1" defTabSz="912598">
                <a:lnSpc>
                  <a:spcPct val="90000"/>
                </a:lnSpc>
                <a:spcAft>
                  <a:spcPts val="333"/>
                </a:spcAft>
                <a:defRPr/>
              </a:pPr>
              <a:r>
                <a:rPr lang="en-US" sz="1600" dirty="0">
                  <a:solidFill>
                    <a:srgbClr val="FFFFFF"/>
                  </a:solidFill>
                </a:rPr>
                <a:t>Base class libraries</a:t>
              </a:r>
            </a:p>
            <a:p>
              <a:pPr marL="0" lvl="1" defTabSz="912598">
                <a:lnSpc>
                  <a:spcPct val="90000"/>
                </a:lnSpc>
                <a:spcAft>
                  <a:spcPts val="333"/>
                </a:spcAft>
                <a:defRPr/>
              </a:pPr>
              <a:r>
                <a:rPr lang="en-US" sz="1600" dirty="0">
                  <a:solidFill>
                    <a:srgbClr val="FFFFFF"/>
                  </a:solidFill>
                </a:rPr>
                <a:t>NuGet packages</a:t>
              </a:r>
            </a:p>
          </p:txBody>
        </p:sp>
        <p:sp>
          <p:nvSpPr>
            <p:cNvPr id="39" name="Rectangle 38"/>
            <p:cNvSpPr/>
            <p:nvPr/>
          </p:nvSpPr>
          <p:spPr>
            <a:xfrm>
              <a:off x="8498144" y="5582405"/>
              <a:ext cx="3036958" cy="348944"/>
            </a:xfrm>
            <a:prstGeom prst="rect">
              <a:avLst/>
            </a:prstGeom>
          </p:spPr>
          <p:txBody>
            <a:bodyPr wrap="square">
              <a:spAutoFit/>
            </a:bodyPr>
            <a:lstStyle/>
            <a:p>
              <a:pPr marL="0" lvl="1" defTabSz="912598">
                <a:lnSpc>
                  <a:spcPct val="90000"/>
                </a:lnSpc>
                <a:spcAft>
                  <a:spcPts val="333"/>
                </a:spcAft>
                <a:defRPr/>
              </a:pPr>
              <a:r>
                <a:rPr lang="en-US" sz="1767" b="1" dirty="0">
                  <a:solidFill>
                    <a:srgbClr val="FFFFFF"/>
                  </a:solidFill>
                </a:rPr>
                <a:t>Libraries</a:t>
              </a:r>
            </a:p>
          </p:txBody>
        </p:sp>
      </p:grpSp>
      <p:sp>
        <p:nvSpPr>
          <p:cNvPr id="40" name="Freeform 25"/>
          <p:cNvSpPr>
            <a:spLocks noEditPoints="1"/>
          </p:cNvSpPr>
          <p:nvPr/>
        </p:nvSpPr>
        <p:spPr bwMode="black">
          <a:xfrm>
            <a:off x="4625961" y="5739802"/>
            <a:ext cx="440468" cy="386625"/>
          </a:xfrm>
          <a:custGeom>
            <a:avLst/>
            <a:gdLst>
              <a:gd name="T0" fmla="*/ 0 w 708"/>
              <a:gd name="T1" fmla="*/ 709 h 709"/>
              <a:gd name="T2" fmla="*/ 212 w 708"/>
              <a:gd name="T3" fmla="*/ 567 h 709"/>
              <a:gd name="T4" fmla="*/ 708 w 708"/>
              <a:gd name="T5" fmla="*/ 567 h 709"/>
              <a:gd name="T6" fmla="*/ 496 w 708"/>
              <a:gd name="T7" fmla="*/ 709 h 709"/>
              <a:gd name="T8" fmla="*/ 708 w 708"/>
              <a:gd name="T9" fmla="*/ 567 h 709"/>
              <a:gd name="T10" fmla="*/ 248 w 708"/>
              <a:gd name="T11" fmla="*/ 567 h 709"/>
              <a:gd name="T12" fmla="*/ 460 w 708"/>
              <a:gd name="T13" fmla="*/ 709 h 709"/>
              <a:gd name="T14" fmla="*/ 212 w 708"/>
              <a:gd name="T15" fmla="*/ 227 h 709"/>
              <a:gd name="T16" fmla="*/ 0 w 708"/>
              <a:gd name="T17" fmla="*/ 369 h 709"/>
              <a:gd name="T18" fmla="*/ 212 w 708"/>
              <a:gd name="T19" fmla="*/ 227 h 709"/>
              <a:gd name="T20" fmla="*/ 496 w 708"/>
              <a:gd name="T21" fmla="*/ 14 h 709"/>
              <a:gd name="T22" fmla="*/ 708 w 708"/>
              <a:gd name="T23" fmla="*/ 156 h 709"/>
              <a:gd name="T24" fmla="*/ 460 w 708"/>
              <a:gd name="T25" fmla="*/ 156 h 709"/>
              <a:gd name="T26" fmla="*/ 248 w 708"/>
              <a:gd name="T27" fmla="*/ 298 h 709"/>
              <a:gd name="T28" fmla="*/ 460 w 708"/>
              <a:gd name="T29" fmla="*/ 156 h 709"/>
              <a:gd name="T30" fmla="*/ 127 w 708"/>
              <a:gd name="T31" fmla="*/ 397 h 709"/>
              <a:gd name="T32" fmla="*/ 340 w 708"/>
              <a:gd name="T33" fmla="*/ 539 h 709"/>
              <a:gd name="T34" fmla="*/ 97 w 708"/>
              <a:gd name="T35" fmla="*/ 397 h 709"/>
              <a:gd name="T36" fmla="*/ 0 w 708"/>
              <a:gd name="T37" fmla="*/ 539 h 709"/>
              <a:gd name="T38" fmla="*/ 97 w 708"/>
              <a:gd name="T39" fmla="*/ 397 h 709"/>
              <a:gd name="T40" fmla="*/ 0 w 708"/>
              <a:gd name="T41" fmla="*/ 57 h 709"/>
              <a:gd name="T42" fmla="*/ 97 w 708"/>
              <a:gd name="T43" fmla="*/ 199 h 709"/>
              <a:gd name="T44" fmla="*/ 583 w 708"/>
              <a:gd name="T45" fmla="*/ 397 h 709"/>
              <a:gd name="T46" fmla="*/ 371 w 708"/>
              <a:gd name="T47" fmla="*/ 539 h 709"/>
              <a:gd name="T48" fmla="*/ 583 w 708"/>
              <a:gd name="T49" fmla="*/ 397 h 709"/>
              <a:gd name="T50" fmla="*/ 614 w 708"/>
              <a:gd name="T51" fmla="*/ 397 h 709"/>
              <a:gd name="T52" fmla="*/ 708 w 708"/>
              <a:gd name="T53" fmla="*/ 539 h 709"/>
              <a:gd name="T54" fmla="*/ 354 w 708"/>
              <a:gd name="T55" fmla="*/ 132 h 709"/>
              <a:gd name="T56" fmla="*/ 392 w 708"/>
              <a:gd name="T57" fmla="*/ 47 h 709"/>
              <a:gd name="T58" fmla="*/ 316 w 708"/>
              <a:gd name="T59" fmla="*/ 0 h 709"/>
              <a:gd name="T60" fmla="*/ 269 w 708"/>
              <a:gd name="T61" fmla="*/ 47 h 709"/>
              <a:gd name="T62" fmla="*/ 602 w 708"/>
              <a:gd name="T63" fmla="*/ 343 h 709"/>
              <a:gd name="T64" fmla="*/ 640 w 708"/>
              <a:gd name="T65" fmla="*/ 258 h 709"/>
              <a:gd name="T66" fmla="*/ 564 w 708"/>
              <a:gd name="T67" fmla="*/ 210 h 709"/>
              <a:gd name="T68" fmla="*/ 517 w 708"/>
              <a:gd name="T69" fmla="*/ 258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8" h="709">
                <a:moveTo>
                  <a:pt x="212" y="709"/>
                </a:moveTo>
                <a:lnTo>
                  <a:pt x="0" y="709"/>
                </a:lnTo>
                <a:lnTo>
                  <a:pt x="0" y="567"/>
                </a:lnTo>
                <a:lnTo>
                  <a:pt x="212" y="567"/>
                </a:lnTo>
                <a:lnTo>
                  <a:pt x="212" y="709"/>
                </a:lnTo>
                <a:close/>
                <a:moveTo>
                  <a:pt x="708" y="567"/>
                </a:moveTo>
                <a:lnTo>
                  <a:pt x="496" y="567"/>
                </a:lnTo>
                <a:lnTo>
                  <a:pt x="496" y="709"/>
                </a:lnTo>
                <a:lnTo>
                  <a:pt x="708" y="709"/>
                </a:lnTo>
                <a:lnTo>
                  <a:pt x="708" y="567"/>
                </a:lnTo>
                <a:close/>
                <a:moveTo>
                  <a:pt x="460" y="567"/>
                </a:moveTo>
                <a:lnTo>
                  <a:pt x="248" y="567"/>
                </a:lnTo>
                <a:lnTo>
                  <a:pt x="248" y="709"/>
                </a:lnTo>
                <a:lnTo>
                  <a:pt x="460" y="709"/>
                </a:lnTo>
                <a:lnTo>
                  <a:pt x="460" y="567"/>
                </a:lnTo>
                <a:close/>
                <a:moveTo>
                  <a:pt x="212" y="227"/>
                </a:moveTo>
                <a:lnTo>
                  <a:pt x="0" y="227"/>
                </a:lnTo>
                <a:lnTo>
                  <a:pt x="0" y="369"/>
                </a:lnTo>
                <a:lnTo>
                  <a:pt x="212" y="369"/>
                </a:lnTo>
                <a:lnTo>
                  <a:pt x="212" y="227"/>
                </a:lnTo>
                <a:close/>
                <a:moveTo>
                  <a:pt x="708" y="14"/>
                </a:moveTo>
                <a:lnTo>
                  <a:pt x="496" y="14"/>
                </a:lnTo>
                <a:lnTo>
                  <a:pt x="496" y="156"/>
                </a:lnTo>
                <a:lnTo>
                  <a:pt x="708" y="156"/>
                </a:lnTo>
                <a:lnTo>
                  <a:pt x="708" y="14"/>
                </a:lnTo>
                <a:close/>
                <a:moveTo>
                  <a:pt x="460" y="156"/>
                </a:moveTo>
                <a:lnTo>
                  <a:pt x="248" y="156"/>
                </a:lnTo>
                <a:lnTo>
                  <a:pt x="248" y="298"/>
                </a:lnTo>
                <a:lnTo>
                  <a:pt x="460" y="298"/>
                </a:lnTo>
                <a:lnTo>
                  <a:pt x="460" y="156"/>
                </a:lnTo>
                <a:close/>
                <a:moveTo>
                  <a:pt x="340" y="397"/>
                </a:moveTo>
                <a:lnTo>
                  <a:pt x="127" y="397"/>
                </a:lnTo>
                <a:lnTo>
                  <a:pt x="127" y="539"/>
                </a:lnTo>
                <a:lnTo>
                  <a:pt x="340" y="539"/>
                </a:lnTo>
                <a:lnTo>
                  <a:pt x="340" y="397"/>
                </a:lnTo>
                <a:close/>
                <a:moveTo>
                  <a:pt x="97" y="397"/>
                </a:moveTo>
                <a:lnTo>
                  <a:pt x="0" y="397"/>
                </a:lnTo>
                <a:lnTo>
                  <a:pt x="0" y="539"/>
                </a:lnTo>
                <a:lnTo>
                  <a:pt x="97" y="539"/>
                </a:lnTo>
                <a:lnTo>
                  <a:pt x="97" y="397"/>
                </a:lnTo>
                <a:close/>
                <a:moveTo>
                  <a:pt x="97" y="57"/>
                </a:moveTo>
                <a:lnTo>
                  <a:pt x="0" y="57"/>
                </a:lnTo>
                <a:lnTo>
                  <a:pt x="0" y="199"/>
                </a:lnTo>
                <a:lnTo>
                  <a:pt x="97" y="199"/>
                </a:lnTo>
                <a:lnTo>
                  <a:pt x="97" y="57"/>
                </a:lnTo>
                <a:close/>
                <a:moveTo>
                  <a:pt x="583" y="397"/>
                </a:moveTo>
                <a:lnTo>
                  <a:pt x="371" y="397"/>
                </a:lnTo>
                <a:lnTo>
                  <a:pt x="371" y="539"/>
                </a:lnTo>
                <a:lnTo>
                  <a:pt x="583" y="539"/>
                </a:lnTo>
                <a:lnTo>
                  <a:pt x="583" y="397"/>
                </a:lnTo>
                <a:close/>
                <a:moveTo>
                  <a:pt x="708" y="397"/>
                </a:moveTo>
                <a:lnTo>
                  <a:pt x="614" y="397"/>
                </a:lnTo>
                <a:lnTo>
                  <a:pt x="614" y="539"/>
                </a:lnTo>
                <a:lnTo>
                  <a:pt x="708" y="539"/>
                </a:lnTo>
                <a:lnTo>
                  <a:pt x="708" y="397"/>
                </a:lnTo>
                <a:close/>
                <a:moveTo>
                  <a:pt x="354" y="132"/>
                </a:moveTo>
                <a:lnTo>
                  <a:pt x="439" y="47"/>
                </a:lnTo>
                <a:lnTo>
                  <a:pt x="392" y="47"/>
                </a:lnTo>
                <a:lnTo>
                  <a:pt x="392" y="0"/>
                </a:lnTo>
                <a:lnTo>
                  <a:pt x="316" y="0"/>
                </a:lnTo>
                <a:lnTo>
                  <a:pt x="316" y="47"/>
                </a:lnTo>
                <a:lnTo>
                  <a:pt x="269" y="47"/>
                </a:lnTo>
                <a:lnTo>
                  <a:pt x="354" y="132"/>
                </a:lnTo>
                <a:close/>
                <a:moveTo>
                  <a:pt x="602" y="343"/>
                </a:moveTo>
                <a:lnTo>
                  <a:pt x="687" y="258"/>
                </a:lnTo>
                <a:lnTo>
                  <a:pt x="640" y="258"/>
                </a:lnTo>
                <a:lnTo>
                  <a:pt x="640" y="210"/>
                </a:lnTo>
                <a:lnTo>
                  <a:pt x="564" y="210"/>
                </a:lnTo>
                <a:lnTo>
                  <a:pt x="564" y="258"/>
                </a:lnTo>
                <a:lnTo>
                  <a:pt x="517" y="258"/>
                </a:lnTo>
                <a:lnTo>
                  <a:pt x="602" y="34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184" tIns="41092" rIns="82184" bIns="41092" numCol="1" anchor="t" anchorCtr="0" compatLnSpc="1">
            <a:prstTxWarp prst="textNoShape">
              <a:avLst/>
            </a:prstTxWarp>
          </a:bodyPr>
          <a:lstStyle/>
          <a:p>
            <a:pPr defTabSz="913076"/>
            <a:endParaRPr lang="en-US" sz="1598">
              <a:solidFill>
                <a:prstClr val="black"/>
              </a:solidFill>
            </a:endParaRPr>
          </a:p>
        </p:txBody>
      </p:sp>
      <p:sp>
        <p:nvSpPr>
          <p:cNvPr id="41" name="Rectangle 40"/>
          <p:cNvSpPr/>
          <p:nvPr/>
        </p:nvSpPr>
        <p:spPr>
          <a:xfrm>
            <a:off x="5412847" y="4774772"/>
            <a:ext cx="1170796" cy="468652"/>
          </a:xfrm>
          <a:prstGeom prst="rect">
            <a:avLst/>
          </a:prstGeom>
        </p:spPr>
        <p:txBody>
          <a:bodyPr wrap="none">
            <a:spAutoFit/>
          </a:bodyPr>
          <a:lstStyle/>
          <a:p>
            <a:pPr defTabSz="912598"/>
            <a:r>
              <a:rPr lang="en-US" sz="2398" dirty="0">
                <a:gradFill>
                  <a:gsLst>
                    <a:gs pos="14679">
                      <a:srgbClr val="FFFFFF"/>
                    </a:gs>
                    <a:gs pos="38000">
                      <a:srgbClr val="FFFFFF"/>
                    </a:gs>
                  </a:gsLst>
                  <a:lin ang="5400000" scaled="1"/>
                </a:gradFill>
                <a:latin typeface="Segoe UI Semibold" panose="020B0702040204020203" pitchFamily="34" charset="0"/>
                <a:cs typeface="Segoe UI Semibold" panose="020B0702040204020203" pitchFamily="34" charset="0"/>
              </a:rPr>
              <a:t>Shared</a:t>
            </a:r>
          </a:p>
        </p:txBody>
      </p:sp>
    </p:spTree>
    <p:extLst>
      <p:ext uri="{BB962C8B-B14F-4D97-AF65-F5344CB8AC3E}">
        <p14:creationId xmlns:p14="http://schemas.microsoft.com/office/powerpoint/2010/main" val="3453678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88"/>
            <a:ext cx="5647789" cy="6857026"/>
          </a:xfrm>
          <a:prstGeom prst="rect">
            <a:avLst/>
          </a:prstGeom>
          <a:solidFill>
            <a:srgbClr val="661F79"/>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21320" tIns="2061777" rIns="179285" bIns="143428" numCol="1" rtlCol="0" anchor="t" anchorCtr="0" compatLnSpc="1">
            <a:prstTxWarp prst="textNoShape">
              <a:avLst/>
            </a:prstTxWarp>
          </a:bodyPr>
          <a:lstStyle/>
          <a:p>
            <a:pPr defTabSz="914098">
              <a:lnSpc>
                <a:spcPct val="90000"/>
              </a:lnSpc>
              <a:spcBef>
                <a:spcPts val="1765"/>
              </a:spcBef>
            </a:pPr>
            <a:endParaRPr lang="en-US" sz="2745" dirty="0">
              <a:gradFill>
                <a:gsLst>
                  <a:gs pos="100000">
                    <a:srgbClr val="FFFFFF"/>
                  </a:gs>
                  <a:gs pos="0">
                    <a:srgbClr val="FFFFFF"/>
                  </a:gs>
                </a:gsLst>
                <a:lin ang="5400000" scaled="0"/>
              </a:gradFill>
              <a:latin typeface="Segoe UI Light"/>
              <a:ea typeface="ＭＳ Ｐゴシック" charset="0"/>
            </a:endParaRPr>
          </a:p>
        </p:txBody>
      </p:sp>
      <p:sp>
        <p:nvSpPr>
          <p:cNvPr id="4" name="Title 1"/>
          <p:cNvSpPr>
            <a:spLocks noGrp="1"/>
          </p:cNvSpPr>
          <p:nvPr>
            <p:ph type="title"/>
          </p:nvPr>
        </p:nvSpPr>
        <p:spPr>
          <a:xfrm>
            <a:off x="269241" y="289957"/>
            <a:ext cx="11655840" cy="899537"/>
          </a:xfrm>
        </p:spPr>
        <p:txBody>
          <a:bodyPr>
            <a:normAutofit/>
          </a:bodyPr>
          <a:lstStyle/>
          <a:p>
            <a:r>
              <a:rPr lang="en-US" dirty="0" smtClean="0">
                <a:gradFill>
                  <a:gsLst>
                    <a:gs pos="21239">
                      <a:schemeClr val="bg1"/>
                    </a:gs>
                    <a:gs pos="59000">
                      <a:schemeClr val="bg1"/>
                    </a:gs>
                  </a:gsLst>
                  <a:lin ang="5400000" scaled="0"/>
                </a:gradFill>
              </a:rPr>
              <a:t>.NET Framework 4.6</a:t>
            </a:r>
            <a:endParaRPr lang="en-US" dirty="0">
              <a:gradFill>
                <a:gsLst>
                  <a:gs pos="21239">
                    <a:schemeClr val="bg1"/>
                  </a:gs>
                  <a:gs pos="59000">
                    <a:schemeClr val="bg1"/>
                  </a:gs>
                </a:gsLst>
                <a:lin ang="5400000" scaled="0"/>
              </a:gradFill>
            </a:endParaRPr>
          </a:p>
        </p:txBody>
      </p:sp>
      <p:sp>
        <p:nvSpPr>
          <p:cNvPr id="45" name="TextBox 44"/>
          <p:cNvSpPr txBox="1"/>
          <p:nvPr/>
        </p:nvSpPr>
        <p:spPr>
          <a:xfrm>
            <a:off x="269241" y="1352282"/>
            <a:ext cx="4998218" cy="4708981"/>
          </a:xfrm>
          <a:prstGeom prst="rect">
            <a:avLst/>
          </a:prstGeom>
          <a:noFill/>
        </p:spPr>
        <p:txBody>
          <a:bodyPr wrap="square" rtlCol="0">
            <a:spAutoFit/>
          </a:bodyPr>
          <a:lstStyle/>
          <a:p>
            <a:pPr defTabSz="913911"/>
            <a:r>
              <a:rPr lang="en-US" sz="2000" dirty="0">
                <a:solidFill>
                  <a:schemeClr val="bg1"/>
                </a:solidFill>
                <a:latin typeface="Segoe UI Light" charset="0"/>
                <a:ea typeface="Segoe UI Light" charset="0"/>
                <a:cs typeface="Segoe UI Light" charset="0"/>
              </a:rPr>
              <a:t>Highly compatible, in-place replacement for .NET 4, 4.5, 4.5.1, and 4.5.2</a:t>
            </a:r>
          </a:p>
          <a:p>
            <a:pPr defTabSz="913911"/>
            <a:endParaRPr lang="en-US" sz="2000" dirty="0" smtClean="0">
              <a:solidFill>
                <a:schemeClr val="bg1"/>
              </a:solidFill>
              <a:latin typeface="Segoe UI Light" charset="0"/>
              <a:ea typeface="Segoe UI Light" charset="0"/>
              <a:cs typeface="Segoe UI Light" charset="0"/>
            </a:endParaRPr>
          </a:p>
          <a:p>
            <a:pPr defTabSz="913911"/>
            <a:r>
              <a:rPr lang="en-US" sz="2000" dirty="0" smtClean="0">
                <a:solidFill>
                  <a:schemeClr val="bg1"/>
                </a:solidFill>
                <a:latin typeface="Segoe UI Light" charset="0"/>
                <a:ea typeface="Segoe UI Light" charset="0"/>
                <a:cs typeface="Segoe UI Light" charset="0"/>
              </a:rPr>
              <a:t>Full </a:t>
            </a:r>
            <a:r>
              <a:rPr lang="en-US" sz="2000" dirty="0">
                <a:solidFill>
                  <a:schemeClr val="bg1"/>
                </a:solidFill>
                <a:latin typeface="Segoe UI Light" charset="0"/>
                <a:ea typeface="Segoe UI Light" charset="0"/>
                <a:cs typeface="Segoe UI Light" charset="0"/>
              </a:rPr>
              <a:t>support of any .NET API and Libraries in </a:t>
            </a:r>
            <a:r>
              <a:rPr lang="en-US" sz="2000" dirty="0" smtClean="0">
                <a:solidFill>
                  <a:schemeClr val="bg1"/>
                </a:solidFill>
                <a:latin typeface="Segoe UI Light" charset="0"/>
                <a:ea typeface="Segoe UI Light" charset="0"/>
                <a:cs typeface="Segoe UI Light" charset="0"/>
              </a:rPr>
              <a:t>the </a:t>
            </a:r>
            <a:r>
              <a:rPr lang="en-US" sz="2000" dirty="0">
                <a:solidFill>
                  <a:schemeClr val="bg1"/>
                </a:solidFill>
                <a:latin typeface="Segoe UI Light" charset="0"/>
                <a:ea typeface="Segoe UI Light" charset="0"/>
                <a:cs typeface="Segoe UI Light" charset="0"/>
              </a:rPr>
              <a:t>market</a:t>
            </a:r>
          </a:p>
          <a:p>
            <a:pPr defTabSz="913911"/>
            <a:endParaRPr lang="en-US" sz="2000" dirty="0" smtClean="0">
              <a:solidFill>
                <a:schemeClr val="bg1"/>
              </a:solidFill>
              <a:latin typeface="Segoe UI Light" charset="0"/>
              <a:ea typeface="Segoe UI Light" charset="0"/>
              <a:cs typeface="Segoe UI Light" charset="0"/>
            </a:endParaRPr>
          </a:p>
          <a:p>
            <a:pPr defTabSz="913911"/>
            <a:r>
              <a:rPr lang="en-US" sz="2000" dirty="0" smtClean="0">
                <a:solidFill>
                  <a:schemeClr val="bg1"/>
                </a:solidFill>
                <a:latin typeface="Segoe UI Light" charset="0"/>
                <a:ea typeface="Segoe UI Light" charset="0"/>
                <a:cs typeface="Segoe UI Light" charset="0"/>
              </a:rPr>
              <a:t>WPF </a:t>
            </a:r>
            <a:r>
              <a:rPr lang="en-US" sz="2000" dirty="0">
                <a:solidFill>
                  <a:schemeClr val="bg1"/>
                </a:solidFill>
                <a:latin typeface="Segoe UI Light" charset="0"/>
                <a:ea typeface="Segoe UI Light" charset="0"/>
                <a:cs typeface="Segoe UI Light" charset="0"/>
              </a:rPr>
              <a:t>is the platform of choice for desktop application development</a:t>
            </a:r>
          </a:p>
          <a:p>
            <a:pPr defTabSz="913911"/>
            <a:endParaRPr lang="en-US" sz="2000" dirty="0" smtClean="0">
              <a:solidFill>
                <a:schemeClr val="bg1"/>
              </a:solidFill>
              <a:latin typeface="Segoe UI Light" charset="0"/>
              <a:ea typeface="Segoe UI Light" charset="0"/>
              <a:cs typeface="Segoe UI Light" charset="0"/>
            </a:endParaRPr>
          </a:p>
          <a:p>
            <a:pPr defTabSz="913911"/>
            <a:r>
              <a:rPr lang="en-US" sz="2000" dirty="0" smtClean="0">
                <a:solidFill>
                  <a:schemeClr val="bg1"/>
                </a:solidFill>
                <a:latin typeface="Segoe UI Light" charset="0"/>
                <a:ea typeface="Segoe UI Light" charset="0"/>
                <a:cs typeface="Segoe UI Light" charset="0"/>
              </a:rPr>
              <a:t>ASP.NET </a:t>
            </a:r>
            <a:r>
              <a:rPr lang="en-US" sz="2000" dirty="0">
                <a:solidFill>
                  <a:schemeClr val="bg1"/>
                </a:solidFill>
                <a:latin typeface="Segoe UI Light" charset="0"/>
                <a:ea typeface="Segoe UI Light" charset="0"/>
                <a:cs typeface="Segoe UI Light" charset="0"/>
              </a:rPr>
              <a:t>5 is also supported running on top of .NET 4.6</a:t>
            </a:r>
          </a:p>
          <a:p>
            <a:pPr defTabSz="913911"/>
            <a:endParaRPr lang="en-US" sz="2000" dirty="0" smtClean="0">
              <a:solidFill>
                <a:schemeClr val="bg1"/>
              </a:solidFill>
              <a:latin typeface="Segoe UI Light" charset="0"/>
              <a:ea typeface="Segoe UI Light" charset="0"/>
              <a:cs typeface="Segoe UI Light" charset="0"/>
            </a:endParaRPr>
          </a:p>
          <a:p>
            <a:pPr defTabSz="913911"/>
            <a:r>
              <a:rPr lang="en-US" sz="2000" dirty="0" smtClean="0">
                <a:solidFill>
                  <a:schemeClr val="bg1"/>
                </a:solidFill>
                <a:latin typeface="Segoe UI Light" charset="0"/>
                <a:ea typeface="Segoe UI Light" charset="0"/>
                <a:cs typeface="Segoe UI Light" charset="0"/>
              </a:rPr>
              <a:t>.</a:t>
            </a:r>
            <a:r>
              <a:rPr lang="en-US" sz="2000" dirty="0">
                <a:solidFill>
                  <a:schemeClr val="bg1"/>
                </a:solidFill>
                <a:latin typeface="Segoe UI Light" charset="0"/>
                <a:ea typeface="Segoe UI Light" charset="0"/>
                <a:cs typeface="Segoe UI Light" charset="0"/>
              </a:rPr>
              <a:t>NET 4.6 also gets the investment on new compilers, new </a:t>
            </a:r>
            <a:r>
              <a:rPr lang="en-US" sz="2000" dirty="0" err="1">
                <a:solidFill>
                  <a:schemeClr val="bg1"/>
                </a:solidFill>
                <a:latin typeface="Segoe UI Light" charset="0"/>
                <a:ea typeface="Segoe UI Light" charset="0"/>
                <a:cs typeface="Segoe UI Light" charset="0"/>
              </a:rPr>
              <a:t>Jit</a:t>
            </a:r>
            <a:r>
              <a:rPr lang="en-US" sz="2000" dirty="0">
                <a:solidFill>
                  <a:schemeClr val="bg1"/>
                </a:solidFill>
                <a:latin typeface="Segoe UI Light" charset="0"/>
                <a:ea typeface="Segoe UI Light" charset="0"/>
                <a:cs typeface="Segoe UI Light" charset="0"/>
              </a:rPr>
              <a:t>, and languages innovation</a:t>
            </a:r>
          </a:p>
          <a:p>
            <a:endParaRPr lang="en-US" sz="2000" dirty="0">
              <a:solidFill>
                <a:schemeClr val="bg1"/>
              </a:solidFill>
              <a:latin typeface="Segoe UI" charset="0"/>
              <a:ea typeface="Segoe UI" charset="0"/>
              <a:cs typeface="Segoe UI" charset="0"/>
            </a:endParaRPr>
          </a:p>
        </p:txBody>
      </p:sp>
      <p:pic>
        <p:nvPicPr>
          <p:cNvPr id="2" name="Picture 1"/>
          <p:cNvPicPr>
            <a:picLocks noChangeAspect="1"/>
          </p:cNvPicPr>
          <p:nvPr/>
        </p:nvPicPr>
        <p:blipFill>
          <a:blip r:embed="rId3"/>
          <a:stretch>
            <a:fillRect/>
          </a:stretch>
        </p:blipFill>
        <p:spPr>
          <a:xfrm>
            <a:off x="6963004" y="1042897"/>
            <a:ext cx="4409524" cy="5880100"/>
          </a:xfrm>
          <a:prstGeom prst="rect">
            <a:avLst/>
          </a:prstGeom>
        </p:spPr>
      </p:pic>
    </p:spTree>
    <p:extLst>
      <p:ext uri="{BB962C8B-B14F-4D97-AF65-F5344CB8AC3E}">
        <p14:creationId xmlns:p14="http://schemas.microsoft.com/office/powerpoint/2010/main" val="10811742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00" fill="hold"/>
                                        <p:tgtEl>
                                          <p:spTgt spid="15"/>
                                        </p:tgtEl>
                                        <p:attrNameLst>
                                          <p:attrName>ppt_x</p:attrName>
                                        </p:attrNameLst>
                                      </p:cBhvr>
                                      <p:tavLst>
                                        <p:tav tm="0">
                                          <p:val>
                                            <p:strVal val="0-#ppt_w/2"/>
                                          </p:val>
                                        </p:tav>
                                        <p:tav tm="100000">
                                          <p:val>
                                            <p:strVal val="#ppt_x"/>
                                          </p:val>
                                        </p:tav>
                                      </p:tavLst>
                                    </p:anim>
                                    <p:anim calcmode="lin" valueType="num">
                                      <p:cBhvr additive="base">
                                        <p:cTn id="8" dur="7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88"/>
            <a:ext cx="5647789" cy="6857026"/>
          </a:xfrm>
          <a:prstGeom prst="rect">
            <a:avLst/>
          </a:prstGeom>
          <a:solidFill>
            <a:srgbClr val="661F79"/>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21320" tIns="2061777" rIns="179285" bIns="143428" numCol="1" rtlCol="0" anchor="t" anchorCtr="0" compatLnSpc="1">
            <a:prstTxWarp prst="textNoShape">
              <a:avLst/>
            </a:prstTxWarp>
          </a:bodyPr>
          <a:lstStyle/>
          <a:p>
            <a:pPr defTabSz="914098">
              <a:lnSpc>
                <a:spcPct val="90000"/>
              </a:lnSpc>
              <a:spcBef>
                <a:spcPts val="1765"/>
              </a:spcBef>
            </a:pPr>
            <a:endParaRPr lang="en-US" sz="2745" dirty="0">
              <a:gradFill>
                <a:gsLst>
                  <a:gs pos="100000">
                    <a:srgbClr val="FFFFFF"/>
                  </a:gs>
                  <a:gs pos="0">
                    <a:srgbClr val="FFFFFF"/>
                  </a:gs>
                </a:gsLst>
                <a:lin ang="5400000" scaled="0"/>
              </a:gradFill>
              <a:latin typeface="Segoe UI Light"/>
              <a:ea typeface="ＭＳ Ｐゴシック" charset="0"/>
            </a:endParaRPr>
          </a:p>
        </p:txBody>
      </p:sp>
      <p:sp>
        <p:nvSpPr>
          <p:cNvPr id="4" name="Title 1"/>
          <p:cNvSpPr>
            <a:spLocks noGrp="1"/>
          </p:cNvSpPr>
          <p:nvPr>
            <p:ph type="title"/>
          </p:nvPr>
        </p:nvSpPr>
        <p:spPr>
          <a:xfrm>
            <a:off x="269241" y="289957"/>
            <a:ext cx="11655840" cy="899537"/>
          </a:xfrm>
        </p:spPr>
        <p:txBody>
          <a:bodyPr>
            <a:normAutofit/>
          </a:bodyPr>
          <a:lstStyle/>
          <a:p>
            <a:r>
              <a:rPr lang="en-US" dirty="0" smtClean="0">
                <a:gradFill>
                  <a:gsLst>
                    <a:gs pos="21239">
                      <a:schemeClr val="bg1"/>
                    </a:gs>
                    <a:gs pos="59000">
                      <a:schemeClr val="bg1"/>
                    </a:gs>
                  </a:gsLst>
                  <a:lin ang="5400000" scaled="0"/>
                </a:gradFill>
              </a:rPr>
              <a:t>.NET Core 5</a:t>
            </a:r>
            <a:endParaRPr lang="en-US" dirty="0">
              <a:gradFill>
                <a:gsLst>
                  <a:gs pos="21239">
                    <a:schemeClr val="bg1"/>
                  </a:gs>
                  <a:gs pos="59000">
                    <a:schemeClr val="bg1"/>
                  </a:gs>
                </a:gsLst>
                <a:lin ang="5400000" scaled="0"/>
              </a:gradFill>
            </a:endParaRPr>
          </a:p>
        </p:txBody>
      </p:sp>
      <p:sp>
        <p:nvSpPr>
          <p:cNvPr id="3" name="TextBox 2"/>
          <p:cNvSpPr txBox="1"/>
          <p:nvPr/>
        </p:nvSpPr>
        <p:spPr>
          <a:xfrm>
            <a:off x="269241" y="1352282"/>
            <a:ext cx="4998218" cy="4708981"/>
          </a:xfrm>
          <a:prstGeom prst="rect">
            <a:avLst/>
          </a:prstGeom>
          <a:noFill/>
        </p:spPr>
        <p:txBody>
          <a:bodyPr wrap="square" rtlCol="0">
            <a:spAutoFit/>
          </a:bodyPr>
          <a:lstStyle/>
          <a:p>
            <a:r>
              <a:rPr lang="en-US" sz="2000" dirty="0" smtClean="0">
                <a:solidFill>
                  <a:schemeClr val="bg1"/>
                </a:solidFill>
                <a:latin typeface="Segoe UI Light" charset="0"/>
                <a:ea typeface="Segoe UI Light" charset="0"/>
                <a:cs typeface="Segoe UI Light" charset="0"/>
              </a:rPr>
              <a:t>Cloud first, modular </a:t>
            </a:r>
            <a:r>
              <a:rPr lang="en-US" sz="2000" dirty="0">
                <a:solidFill>
                  <a:schemeClr val="bg1"/>
                </a:solidFill>
                <a:latin typeface="Segoe UI Light" charset="0"/>
                <a:ea typeface="Segoe UI Light" charset="0"/>
                <a:cs typeface="Segoe UI Light" charset="0"/>
              </a:rPr>
              <a:t>runtime and library </a:t>
            </a:r>
            <a:r>
              <a:rPr lang="en-US" sz="2000" dirty="0" smtClean="0">
                <a:solidFill>
                  <a:schemeClr val="bg1"/>
                </a:solidFill>
                <a:latin typeface="Segoe UI Light" charset="0"/>
                <a:ea typeface="Segoe UI Light" charset="0"/>
                <a:cs typeface="Segoe UI Light" charset="0"/>
              </a:rPr>
              <a:t>that </a:t>
            </a:r>
            <a:r>
              <a:rPr lang="en-US" sz="2000" dirty="0">
                <a:solidFill>
                  <a:schemeClr val="bg1"/>
                </a:solidFill>
                <a:latin typeface="Segoe UI Light" charset="0"/>
                <a:ea typeface="Segoe UI Light" charset="0"/>
                <a:cs typeface="Segoe UI Light" charset="0"/>
              </a:rPr>
              <a:t>includes a subset of the .NET Framework</a:t>
            </a:r>
            <a:r>
              <a:rPr lang="en-US" sz="2000" dirty="0" smtClean="0">
                <a:solidFill>
                  <a:schemeClr val="bg1"/>
                </a:solidFill>
                <a:latin typeface="Segoe UI Light" charset="0"/>
                <a:ea typeface="Segoe UI Light" charset="0"/>
                <a:cs typeface="Segoe UI Light" charset="0"/>
              </a:rPr>
              <a:t>.</a:t>
            </a:r>
          </a:p>
          <a:p>
            <a:endParaRPr lang="en-US" sz="2000" dirty="0">
              <a:solidFill>
                <a:schemeClr val="bg1"/>
              </a:solidFill>
              <a:latin typeface="Segoe UI Light" charset="0"/>
              <a:ea typeface="Segoe UI Light" charset="0"/>
              <a:cs typeface="Segoe UI Light" charset="0"/>
            </a:endParaRPr>
          </a:p>
          <a:p>
            <a:r>
              <a:rPr lang="en-US" sz="2000" dirty="0" smtClean="0">
                <a:solidFill>
                  <a:schemeClr val="bg1"/>
                </a:solidFill>
                <a:latin typeface="Segoe UI Light" charset="0"/>
                <a:ea typeface="Segoe UI Light" charset="0"/>
                <a:cs typeface="Segoe UI Light" charset="0"/>
              </a:rPr>
              <a:t>Run side-by-side with your App.</a:t>
            </a:r>
          </a:p>
          <a:p>
            <a:endParaRPr lang="en-US" sz="2000" dirty="0">
              <a:solidFill>
                <a:schemeClr val="bg1"/>
              </a:solidFill>
              <a:latin typeface="Segoe UI Light" charset="0"/>
              <a:ea typeface="Segoe UI Light" charset="0"/>
              <a:cs typeface="Segoe UI Light" charset="0"/>
            </a:endParaRPr>
          </a:p>
          <a:p>
            <a:r>
              <a:rPr lang="en-US" sz="2000" dirty="0" smtClean="0">
                <a:solidFill>
                  <a:schemeClr val="bg1"/>
                </a:solidFill>
                <a:latin typeface="Segoe UI Light" charset="0"/>
                <a:ea typeface="Segoe UI Light" charset="0"/>
                <a:cs typeface="Segoe UI Light" charset="0"/>
              </a:rPr>
              <a:t>Feature complete on Windows, in-progress builds for OSX and Linux.</a:t>
            </a:r>
          </a:p>
          <a:p>
            <a:endParaRPr lang="en-US" sz="2000" dirty="0">
              <a:solidFill>
                <a:schemeClr val="bg1"/>
              </a:solidFill>
              <a:latin typeface="Segoe UI Light" charset="0"/>
              <a:ea typeface="Segoe UI Light" charset="0"/>
              <a:cs typeface="Segoe UI Light" charset="0"/>
            </a:endParaRPr>
          </a:p>
          <a:p>
            <a:r>
              <a:rPr lang="en-US" sz="2000" dirty="0" smtClean="0">
                <a:solidFill>
                  <a:schemeClr val="bg1"/>
                </a:solidFill>
                <a:latin typeface="Segoe UI Light" charset="0"/>
                <a:ea typeface="Segoe UI Light" charset="0"/>
                <a:cs typeface="Segoe UI Light" charset="0"/>
              </a:rPr>
              <a:t>Contains the Core-CLR and </a:t>
            </a:r>
            <a:r>
              <a:rPr lang="en-US" sz="2000" dirty="0" err="1" smtClean="0">
                <a:solidFill>
                  <a:schemeClr val="bg1"/>
                </a:solidFill>
                <a:latin typeface="Segoe UI Light" charset="0"/>
                <a:ea typeface="Segoe UI Light" charset="0"/>
                <a:cs typeface="Segoe UI Light" charset="0"/>
              </a:rPr>
              <a:t>CoreFX</a:t>
            </a:r>
            <a:r>
              <a:rPr lang="en-US" sz="2000" dirty="0" smtClean="0">
                <a:solidFill>
                  <a:schemeClr val="bg1"/>
                </a:solidFill>
                <a:latin typeface="Segoe UI Light" charset="0"/>
                <a:ea typeface="Segoe UI Light" charset="0"/>
                <a:cs typeface="Segoe UI Light" charset="0"/>
              </a:rPr>
              <a:t>.</a:t>
            </a:r>
          </a:p>
          <a:p>
            <a:endParaRPr lang="en-US" sz="2000" dirty="0">
              <a:solidFill>
                <a:schemeClr val="bg1"/>
              </a:solidFill>
              <a:latin typeface="Segoe UI Light" charset="0"/>
              <a:ea typeface="Segoe UI Light" charset="0"/>
              <a:cs typeface="Segoe UI Light" charset="0"/>
            </a:endParaRPr>
          </a:p>
          <a:p>
            <a:r>
              <a:rPr lang="en-US" sz="2000" dirty="0" smtClean="0">
                <a:solidFill>
                  <a:schemeClr val="bg1"/>
                </a:solidFill>
                <a:latin typeface="Segoe UI Light" charset="0"/>
                <a:ea typeface="Segoe UI Light" charset="0"/>
                <a:cs typeface="Segoe UI Light" charset="0"/>
              </a:rPr>
              <a:t>All packaged through individual </a:t>
            </a:r>
            <a:r>
              <a:rPr lang="en-US" sz="2000" dirty="0" err="1" smtClean="0">
                <a:solidFill>
                  <a:schemeClr val="bg1"/>
                </a:solidFill>
                <a:latin typeface="Segoe UI Light" charset="0"/>
                <a:ea typeface="Segoe UI Light" charset="0"/>
                <a:cs typeface="Segoe UI Light" charset="0"/>
              </a:rPr>
              <a:t>NuGet</a:t>
            </a:r>
            <a:r>
              <a:rPr lang="en-US" sz="2000" dirty="0" smtClean="0">
                <a:solidFill>
                  <a:schemeClr val="bg1"/>
                </a:solidFill>
                <a:latin typeface="Segoe UI Light" charset="0"/>
                <a:ea typeface="Segoe UI Light" charset="0"/>
                <a:cs typeface="Segoe UI Light" charset="0"/>
              </a:rPr>
              <a:t> packages.</a:t>
            </a:r>
          </a:p>
          <a:p>
            <a:r>
              <a:rPr lang="en-US" sz="2000" dirty="0">
                <a:solidFill>
                  <a:schemeClr val="bg1"/>
                </a:solidFill>
                <a:latin typeface="Segoe UI Light" charset="0"/>
                <a:ea typeface="Segoe UI Light" charset="0"/>
                <a:cs typeface="Segoe UI Light" charset="0"/>
              </a:rPr>
              <a:t>	</a:t>
            </a:r>
            <a:r>
              <a:rPr lang="en-US" sz="2000" dirty="0" smtClean="0">
                <a:solidFill>
                  <a:schemeClr val="bg1"/>
                </a:solidFill>
                <a:latin typeface="Segoe UI Light" charset="0"/>
                <a:ea typeface="Segoe UI Light" charset="0"/>
                <a:cs typeface="Segoe UI Light" charset="0"/>
              </a:rPr>
              <a:t>- </a:t>
            </a:r>
            <a:r>
              <a:rPr lang="en-US" sz="2000" dirty="0" err="1" smtClean="0">
                <a:solidFill>
                  <a:schemeClr val="bg1"/>
                </a:solidFill>
                <a:latin typeface="Segoe UI Light" charset="0"/>
                <a:ea typeface="Segoe UI Light" charset="0"/>
                <a:cs typeface="Segoe UI Light" charset="0"/>
              </a:rPr>
              <a:t>System.Collections</a:t>
            </a:r>
            <a:endParaRPr lang="en-US" sz="2000" dirty="0" smtClean="0">
              <a:solidFill>
                <a:schemeClr val="bg1"/>
              </a:solidFill>
              <a:latin typeface="Segoe UI Light" charset="0"/>
              <a:ea typeface="Segoe UI Light" charset="0"/>
              <a:cs typeface="Segoe UI Light" charset="0"/>
            </a:endParaRPr>
          </a:p>
          <a:p>
            <a:r>
              <a:rPr lang="en-US" sz="2000" dirty="0">
                <a:solidFill>
                  <a:schemeClr val="bg1"/>
                </a:solidFill>
                <a:latin typeface="Segoe UI Light" charset="0"/>
                <a:ea typeface="Segoe UI Light" charset="0"/>
                <a:cs typeface="Segoe UI Light" charset="0"/>
              </a:rPr>
              <a:t>	</a:t>
            </a:r>
            <a:r>
              <a:rPr lang="en-US" sz="2000" dirty="0" smtClean="0">
                <a:solidFill>
                  <a:schemeClr val="bg1"/>
                </a:solidFill>
                <a:latin typeface="Segoe UI Light" charset="0"/>
                <a:ea typeface="Segoe UI Light" charset="0"/>
                <a:cs typeface="Segoe UI Light" charset="0"/>
              </a:rPr>
              <a:t>- </a:t>
            </a:r>
            <a:r>
              <a:rPr lang="en-US" sz="2000" dirty="0" err="1" smtClean="0">
                <a:solidFill>
                  <a:schemeClr val="bg1"/>
                </a:solidFill>
                <a:latin typeface="Segoe UI Light" charset="0"/>
                <a:ea typeface="Segoe UI Light" charset="0"/>
                <a:cs typeface="Segoe UI Light" charset="0"/>
              </a:rPr>
              <a:t>System.Console</a:t>
            </a:r>
            <a:endParaRPr lang="en-US" sz="2000" dirty="0" smtClean="0">
              <a:solidFill>
                <a:schemeClr val="bg1"/>
              </a:solidFill>
              <a:latin typeface="Segoe UI Light" charset="0"/>
              <a:ea typeface="Segoe UI Light" charset="0"/>
              <a:cs typeface="Segoe UI Light" charset="0"/>
            </a:endParaRPr>
          </a:p>
          <a:p>
            <a:endParaRPr lang="en-US" sz="2000" dirty="0">
              <a:solidFill>
                <a:schemeClr val="bg1"/>
              </a:solidFill>
              <a:latin typeface="Segoe UI Light" charset="0"/>
              <a:ea typeface="Segoe UI Light" charset="0"/>
              <a:cs typeface="Segoe UI Light" charset="0"/>
            </a:endParaRPr>
          </a:p>
        </p:txBody>
      </p:sp>
      <p:sp>
        <p:nvSpPr>
          <p:cNvPr id="5" name="Rectangle 4"/>
          <p:cNvSpPr/>
          <p:nvPr/>
        </p:nvSpPr>
        <p:spPr>
          <a:xfrm>
            <a:off x="6375043" y="6161825"/>
            <a:ext cx="2524259" cy="463640"/>
          </a:xfrm>
          <a:prstGeom prst="rect">
            <a:avLst/>
          </a:prstGeom>
          <a:solidFill>
            <a:srgbClr val="7D3EA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latin typeface="Segoe UI Light" charset="0"/>
                <a:ea typeface="Segoe UI Light" charset="0"/>
                <a:cs typeface="Segoe UI Light" charset="0"/>
              </a:rPr>
              <a:t>.NET Native</a:t>
            </a:r>
          </a:p>
          <a:p>
            <a:pPr algn="ctr"/>
            <a:r>
              <a:rPr lang="en-US" sz="1600" dirty="0" smtClean="0">
                <a:latin typeface="Segoe UI Light" charset="0"/>
                <a:ea typeface="Segoe UI Light" charset="0"/>
                <a:cs typeface="Segoe UI Light" charset="0"/>
              </a:rPr>
              <a:t>Runtime</a:t>
            </a:r>
            <a:endParaRPr lang="en-US" sz="1600" dirty="0">
              <a:latin typeface="Segoe UI Light" charset="0"/>
              <a:ea typeface="Segoe UI Light" charset="0"/>
              <a:cs typeface="Segoe UI Light" charset="0"/>
            </a:endParaRPr>
          </a:p>
        </p:txBody>
      </p:sp>
      <p:sp>
        <p:nvSpPr>
          <p:cNvPr id="45" name="Rectangle 44"/>
          <p:cNvSpPr/>
          <p:nvPr/>
        </p:nvSpPr>
        <p:spPr>
          <a:xfrm>
            <a:off x="9038824" y="6161825"/>
            <a:ext cx="2524259" cy="463640"/>
          </a:xfrm>
          <a:prstGeom prst="rect">
            <a:avLst/>
          </a:prstGeom>
          <a:solidFill>
            <a:srgbClr val="7D3EA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latin typeface="Segoe UI Light" charset="0"/>
                <a:ea typeface="Segoe UI Light" charset="0"/>
                <a:cs typeface="Segoe UI Light" charset="0"/>
              </a:rPr>
              <a:t>CoreCLR</a:t>
            </a:r>
            <a:endParaRPr lang="en-US" dirty="0">
              <a:latin typeface="Segoe UI Light" charset="0"/>
              <a:ea typeface="Segoe UI Light" charset="0"/>
              <a:cs typeface="Segoe UI Light" charset="0"/>
            </a:endParaRPr>
          </a:p>
        </p:txBody>
      </p:sp>
      <p:sp>
        <p:nvSpPr>
          <p:cNvPr id="51" name="Rectangle 50"/>
          <p:cNvSpPr/>
          <p:nvPr/>
        </p:nvSpPr>
        <p:spPr>
          <a:xfrm>
            <a:off x="6375042" y="5541492"/>
            <a:ext cx="5188041" cy="463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egoe UI Light" charset="0"/>
                <a:ea typeface="Segoe UI Light" charset="0"/>
                <a:cs typeface="Segoe UI Light" charset="0"/>
              </a:rPr>
              <a:t>Runtime adaption layer</a:t>
            </a:r>
            <a:endParaRPr lang="en-US" dirty="0">
              <a:latin typeface="Segoe UI Light" charset="0"/>
              <a:ea typeface="Segoe UI Light" charset="0"/>
              <a:cs typeface="Segoe UI Light" charset="0"/>
            </a:endParaRPr>
          </a:p>
        </p:txBody>
      </p:sp>
      <p:sp>
        <p:nvSpPr>
          <p:cNvPr id="52" name="Rectangle 51"/>
          <p:cNvSpPr/>
          <p:nvPr/>
        </p:nvSpPr>
        <p:spPr>
          <a:xfrm>
            <a:off x="6375041" y="3405746"/>
            <a:ext cx="5188041" cy="19790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egoe UI Light" charset="0"/>
                <a:ea typeface="Segoe UI Light" charset="0"/>
                <a:cs typeface="Segoe UI Light" charset="0"/>
              </a:rPr>
              <a:t>Unified BCL</a:t>
            </a:r>
            <a:endParaRPr lang="en-US" dirty="0">
              <a:latin typeface="Segoe UI Light" charset="0"/>
              <a:ea typeface="Segoe UI Light" charset="0"/>
              <a:cs typeface="Segoe UI Light" charset="0"/>
            </a:endParaRPr>
          </a:p>
        </p:txBody>
      </p:sp>
      <p:sp>
        <p:nvSpPr>
          <p:cNvPr id="53" name="Rectangle 52"/>
          <p:cNvSpPr/>
          <p:nvPr/>
        </p:nvSpPr>
        <p:spPr>
          <a:xfrm>
            <a:off x="6375043" y="2336800"/>
            <a:ext cx="2524259" cy="908477"/>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egoe UI Light" charset="0"/>
                <a:ea typeface="Segoe UI Light" charset="0"/>
                <a:cs typeface="Segoe UI Light" charset="0"/>
              </a:rPr>
              <a:t>Windows Store App Model</a:t>
            </a:r>
            <a:endParaRPr lang="en-US" dirty="0">
              <a:latin typeface="Segoe UI Light" charset="0"/>
              <a:ea typeface="Segoe UI Light" charset="0"/>
              <a:cs typeface="Segoe UI Light" charset="0"/>
            </a:endParaRPr>
          </a:p>
        </p:txBody>
      </p:sp>
      <p:sp>
        <p:nvSpPr>
          <p:cNvPr id="54" name="Rectangle 53"/>
          <p:cNvSpPr/>
          <p:nvPr/>
        </p:nvSpPr>
        <p:spPr>
          <a:xfrm>
            <a:off x="9038824" y="2336800"/>
            <a:ext cx="2524259" cy="908477"/>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egoe UI Light" charset="0"/>
                <a:ea typeface="Segoe UI Light" charset="0"/>
                <a:cs typeface="Segoe UI Light" charset="0"/>
              </a:rPr>
              <a:t>ASP.NET 5</a:t>
            </a:r>
          </a:p>
          <a:p>
            <a:pPr algn="ctr"/>
            <a:r>
              <a:rPr lang="en-US" dirty="0" smtClean="0">
                <a:latin typeface="Segoe UI Light" charset="0"/>
                <a:ea typeface="Segoe UI Light" charset="0"/>
                <a:cs typeface="Segoe UI Light" charset="0"/>
              </a:rPr>
              <a:t>App Model</a:t>
            </a:r>
            <a:endParaRPr lang="en-US" dirty="0">
              <a:latin typeface="Segoe UI Light" charset="0"/>
              <a:ea typeface="Segoe UI Light" charset="0"/>
              <a:cs typeface="Segoe UI Light" charset="0"/>
            </a:endParaRPr>
          </a:p>
        </p:txBody>
      </p:sp>
    </p:spTree>
    <p:extLst>
      <p:ext uri="{BB962C8B-B14F-4D97-AF65-F5344CB8AC3E}">
        <p14:creationId xmlns:p14="http://schemas.microsoft.com/office/powerpoint/2010/main" val="5248723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00" fill="hold"/>
                                        <p:tgtEl>
                                          <p:spTgt spid="15"/>
                                        </p:tgtEl>
                                        <p:attrNameLst>
                                          <p:attrName>ppt_x</p:attrName>
                                        </p:attrNameLst>
                                      </p:cBhvr>
                                      <p:tavLst>
                                        <p:tav tm="0">
                                          <p:val>
                                            <p:strVal val="0-#ppt_w/2"/>
                                          </p:val>
                                        </p:tav>
                                        <p:tav tm="100000">
                                          <p:val>
                                            <p:strVal val="#ppt_x"/>
                                          </p:val>
                                        </p:tav>
                                      </p:tavLst>
                                    </p:anim>
                                    <p:anim calcmode="lin" valueType="num">
                                      <p:cBhvr additive="base">
                                        <p:cTn id="8" dur="7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88"/>
            <a:ext cx="5647789" cy="6857026"/>
          </a:xfrm>
          <a:prstGeom prst="rect">
            <a:avLst/>
          </a:prstGeom>
          <a:solidFill>
            <a:srgbClr val="661F79"/>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21320" tIns="2061777" rIns="179285" bIns="143428" numCol="1" rtlCol="0" anchor="t" anchorCtr="0" compatLnSpc="1">
            <a:prstTxWarp prst="textNoShape">
              <a:avLst/>
            </a:prstTxWarp>
          </a:bodyPr>
          <a:lstStyle/>
          <a:p>
            <a:pPr defTabSz="914098">
              <a:lnSpc>
                <a:spcPct val="90000"/>
              </a:lnSpc>
              <a:spcBef>
                <a:spcPts val="1765"/>
              </a:spcBef>
            </a:pPr>
            <a:endParaRPr lang="en-US" sz="2745" dirty="0">
              <a:gradFill>
                <a:gsLst>
                  <a:gs pos="100000">
                    <a:srgbClr val="FFFFFF"/>
                  </a:gs>
                  <a:gs pos="0">
                    <a:srgbClr val="FFFFFF"/>
                  </a:gs>
                </a:gsLst>
                <a:lin ang="5400000" scaled="0"/>
              </a:gradFill>
              <a:latin typeface="Segoe UI Light"/>
              <a:ea typeface="ＭＳ Ｐゴシック" charset="0"/>
            </a:endParaRPr>
          </a:p>
        </p:txBody>
      </p:sp>
      <p:sp>
        <p:nvSpPr>
          <p:cNvPr id="4" name="Title 1"/>
          <p:cNvSpPr>
            <a:spLocks noGrp="1"/>
          </p:cNvSpPr>
          <p:nvPr>
            <p:ph type="title"/>
          </p:nvPr>
        </p:nvSpPr>
        <p:spPr>
          <a:xfrm>
            <a:off x="269241" y="289957"/>
            <a:ext cx="11655840" cy="899537"/>
          </a:xfrm>
        </p:spPr>
        <p:txBody>
          <a:bodyPr>
            <a:normAutofit/>
          </a:bodyPr>
          <a:lstStyle/>
          <a:p>
            <a:r>
              <a:rPr lang="en-US" dirty="0" smtClean="0">
                <a:gradFill>
                  <a:gsLst>
                    <a:gs pos="21239">
                      <a:schemeClr val="bg1"/>
                    </a:gs>
                    <a:gs pos="59000">
                      <a:schemeClr val="bg1"/>
                    </a:gs>
                  </a:gsLst>
                  <a:lin ang="5400000" scaled="0"/>
                </a:gradFill>
              </a:rPr>
              <a:t>.NET Core 5</a:t>
            </a:r>
            <a:endParaRPr lang="en-US" dirty="0">
              <a:gradFill>
                <a:gsLst>
                  <a:gs pos="21239">
                    <a:schemeClr val="bg1"/>
                  </a:gs>
                  <a:gs pos="59000">
                    <a:schemeClr val="bg1"/>
                  </a:gs>
                </a:gsLst>
                <a:lin ang="5400000" scaled="0"/>
              </a:gradFill>
            </a:endParaRPr>
          </a:p>
        </p:txBody>
      </p:sp>
      <p:sp>
        <p:nvSpPr>
          <p:cNvPr id="3" name="TextBox 2"/>
          <p:cNvSpPr txBox="1"/>
          <p:nvPr/>
        </p:nvSpPr>
        <p:spPr>
          <a:xfrm>
            <a:off x="269241" y="1352282"/>
            <a:ext cx="4998218" cy="5901616"/>
          </a:xfrm>
          <a:prstGeom prst="rect">
            <a:avLst/>
          </a:prstGeom>
          <a:noFill/>
        </p:spPr>
        <p:txBody>
          <a:bodyPr wrap="square" rtlCol="0">
            <a:spAutoFit/>
          </a:bodyPr>
          <a:lstStyle/>
          <a:p>
            <a:r>
              <a:rPr lang="en-US" sz="2750" b="1" dirty="0" smtClean="0">
                <a:solidFill>
                  <a:schemeClr val="bg1"/>
                </a:solidFill>
                <a:latin typeface="Segoe UI Light" charset="0"/>
                <a:ea typeface="Segoe UI Light" charset="0"/>
                <a:cs typeface="Segoe UI Light" charset="0"/>
              </a:rPr>
              <a:t>.NET Version Manager (DNVM)</a:t>
            </a:r>
          </a:p>
          <a:p>
            <a:r>
              <a:rPr lang="en-US" sz="2000" dirty="0" smtClean="0">
                <a:solidFill>
                  <a:schemeClr val="bg1"/>
                </a:solidFill>
                <a:latin typeface="Segoe UI Light" charset="0"/>
                <a:ea typeface="Segoe UI Light" charset="0"/>
                <a:cs typeface="Segoe UI Light" charset="0"/>
              </a:rPr>
              <a:t>Install multiple .NET Execution Environments</a:t>
            </a:r>
          </a:p>
          <a:p>
            <a:endParaRPr lang="en-US" sz="2000" dirty="0">
              <a:solidFill>
                <a:schemeClr val="bg1"/>
              </a:solidFill>
              <a:latin typeface="Segoe UI Light" charset="0"/>
              <a:ea typeface="Segoe UI Light" charset="0"/>
              <a:cs typeface="Segoe UI Light" charset="0"/>
            </a:endParaRPr>
          </a:p>
          <a:p>
            <a:r>
              <a:rPr lang="en-US" sz="2750" b="1" dirty="0" smtClean="0">
                <a:solidFill>
                  <a:schemeClr val="bg1"/>
                </a:solidFill>
                <a:latin typeface="Segoe UI Light" charset="0"/>
                <a:ea typeface="Segoe UI Light" charset="0"/>
                <a:cs typeface="Segoe UI Light" charset="0"/>
              </a:rPr>
              <a:t>.</a:t>
            </a:r>
            <a:r>
              <a:rPr lang="en-US" sz="2750" b="1" dirty="0">
                <a:solidFill>
                  <a:schemeClr val="bg1"/>
                </a:solidFill>
                <a:latin typeface="Segoe UI Light" charset="0"/>
                <a:ea typeface="Segoe UI Light" charset="0"/>
                <a:cs typeface="Segoe UI Light" charset="0"/>
              </a:rPr>
              <a:t> NET Execution </a:t>
            </a:r>
            <a:r>
              <a:rPr lang="en-US" sz="2750" b="1" dirty="0" smtClean="0">
                <a:solidFill>
                  <a:schemeClr val="bg1"/>
                </a:solidFill>
                <a:latin typeface="Segoe UI Light" charset="0"/>
                <a:ea typeface="Segoe UI Light" charset="0"/>
                <a:cs typeface="Segoe UI Light" charset="0"/>
              </a:rPr>
              <a:t>Environment (DNX)</a:t>
            </a:r>
          </a:p>
          <a:p>
            <a:r>
              <a:rPr lang="en-US" sz="2000" dirty="0" smtClean="0">
                <a:solidFill>
                  <a:schemeClr val="bg1"/>
                </a:solidFill>
                <a:latin typeface="Segoe UI Light" charset="0"/>
                <a:ea typeface="Segoe UI Light" charset="0"/>
                <a:cs typeface="Segoe UI Light" charset="0"/>
              </a:rPr>
              <a:t>SDK and runtime environment that has everything you need to build and run .NET applications for Windows, Mac and Linux.</a:t>
            </a:r>
          </a:p>
          <a:p>
            <a:endParaRPr lang="en-US" sz="2000" dirty="0">
              <a:solidFill>
                <a:schemeClr val="bg1"/>
              </a:solidFill>
              <a:latin typeface="Segoe UI Light" charset="0"/>
              <a:ea typeface="Segoe UI Light" charset="0"/>
              <a:cs typeface="Segoe UI Light" charset="0"/>
            </a:endParaRPr>
          </a:p>
          <a:p>
            <a:endParaRPr lang="en-US" sz="2000" dirty="0" smtClean="0">
              <a:solidFill>
                <a:schemeClr val="bg1"/>
              </a:solidFill>
              <a:latin typeface="Segoe UI Light" charset="0"/>
              <a:ea typeface="Segoe UI Light" charset="0"/>
              <a:cs typeface="Segoe UI Light" charset="0"/>
            </a:endParaRPr>
          </a:p>
          <a:p>
            <a:r>
              <a:rPr lang="en-US" sz="2750" b="1" dirty="0" smtClean="0">
                <a:solidFill>
                  <a:schemeClr val="bg1"/>
                </a:solidFill>
                <a:latin typeface="Segoe UI Light" charset="0"/>
                <a:ea typeface="Segoe UI Light" charset="0"/>
                <a:cs typeface="Segoe UI Light" charset="0"/>
              </a:rPr>
              <a:t>.NET Development Utility (DNU)</a:t>
            </a:r>
          </a:p>
          <a:p>
            <a:r>
              <a:rPr lang="en-US" sz="2000" dirty="0" smtClean="0">
                <a:solidFill>
                  <a:schemeClr val="bg1"/>
                </a:solidFill>
                <a:latin typeface="Segoe UI Light" charset="0"/>
                <a:ea typeface="Segoe UI Light" charset="0"/>
                <a:cs typeface="Segoe UI Light" charset="0"/>
              </a:rPr>
              <a:t>Build, Restore and publish your project</a:t>
            </a:r>
          </a:p>
          <a:p>
            <a:endParaRPr lang="en-US" sz="2000" dirty="0" smtClean="0">
              <a:solidFill>
                <a:schemeClr val="bg1"/>
              </a:solidFill>
              <a:latin typeface="Segoe UI Light" charset="0"/>
              <a:ea typeface="Segoe UI Light" charset="0"/>
              <a:cs typeface="Segoe UI Light" charset="0"/>
            </a:endParaRPr>
          </a:p>
          <a:p>
            <a:endParaRPr lang="en-US" sz="2000" dirty="0">
              <a:solidFill>
                <a:schemeClr val="bg1"/>
              </a:solidFill>
              <a:latin typeface="Segoe UI Light" charset="0"/>
              <a:ea typeface="Segoe UI Light" charset="0"/>
              <a:cs typeface="Segoe UI Light" charset="0"/>
            </a:endParaRPr>
          </a:p>
          <a:p>
            <a:endParaRPr lang="en-US" sz="2000" dirty="0" smtClean="0">
              <a:solidFill>
                <a:schemeClr val="bg1"/>
              </a:solidFill>
              <a:latin typeface="Segoe UI Light" charset="0"/>
              <a:ea typeface="Segoe UI Light" charset="0"/>
              <a:cs typeface="Segoe UI Light" charset="0"/>
            </a:endParaRPr>
          </a:p>
          <a:p>
            <a:endParaRPr lang="en-US" sz="2000" dirty="0">
              <a:solidFill>
                <a:schemeClr val="bg1"/>
              </a:solidFill>
              <a:latin typeface="Segoe UI Light" charset="0"/>
              <a:ea typeface="Segoe UI Light" charset="0"/>
              <a:cs typeface="Segoe UI Light" charset="0"/>
            </a:endParaRPr>
          </a:p>
          <a:p>
            <a:endParaRPr lang="en-US" sz="2000" dirty="0">
              <a:solidFill>
                <a:schemeClr val="bg1"/>
              </a:solidFill>
              <a:latin typeface="Segoe UI Light" charset="0"/>
              <a:ea typeface="Segoe UI Light" charset="0"/>
              <a:cs typeface="Segoe UI Light"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7161" y="2696354"/>
            <a:ext cx="5638800" cy="3924300"/>
          </a:xfrm>
          <a:prstGeom prst="rect">
            <a:avLst/>
          </a:prstGeom>
        </p:spPr>
      </p:pic>
    </p:spTree>
    <p:extLst>
      <p:ext uri="{BB962C8B-B14F-4D97-AF65-F5344CB8AC3E}">
        <p14:creationId xmlns:p14="http://schemas.microsoft.com/office/powerpoint/2010/main" val="12044629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00" fill="hold"/>
                                        <p:tgtEl>
                                          <p:spTgt spid="15"/>
                                        </p:tgtEl>
                                        <p:attrNameLst>
                                          <p:attrName>ppt_x</p:attrName>
                                        </p:attrNameLst>
                                      </p:cBhvr>
                                      <p:tavLst>
                                        <p:tav tm="0">
                                          <p:val>
                                            <p:strVal val="0-#ppt_w/2"/>
                                          </p:val>
                                        </p:tav>
                                        <p:tav tm="100000">
                                          <p:val>
                                            <p:strVal val="#ppt_x"/>
                                          </p:val>
                                        </p:tav>
                                      </p:tavLst>
                                    </p:anim>
                                    <p:anim calcmode="lin" valueType="num">
                                      <p:cBhvr additive="base">
                                        <p:cTn id="8" dur="7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88"/>
            <a:ext cx="5647789" cy="6857026"/>
          </a:xfrm>
          <a:prstGeom prst="rect">
            <a:avLst/>
          </a:prstGeom>
          <a:solidFill>
            <a:srgbClr val="661F79"/>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21320" tIns="2061777" rIns="179285" bIns="143428" numCol="1" rtlCol="0" anchor="t" anchorCtr="0" compatLnSpc="1">
            <a:prstTxWarp prst="textNoShape">
              <a:avLst/>
            </a:prstTxWarp>
          </a:bodyPr>
          <a:lstStyle/>
          <a:p>
            <a:pPr defTabSz="914098">
              <a:lnSpc>
                <a:spcPct val="90000"/>
              </a:lnSpc>
              <a:spcBef>
                <a:spcPts val="1765"/>
              </a:spcBef>
            </a:pPr>
            <a:endParaRPr lang="en-US" sz="2745" dirty="0">
              <a:gradFill>
                <a:gsLst>
                  <a:gs pos="100000">
                    <a:srgbClr val="FFFFFF"/>
                  </a:gs>
                  <a:gs pos="0">
                    <a:srgbClr val="FFFFFF"/>
                  </a:gs>
                </a:gsLst>
                <a:lin ang="5400000" scaled="0"/>
              </a:gradFill>
              <a:latin typeface="Segoe UI Light"/>
              <a:ea typeface="ＭＳ Ｐゴシック" charset="0"/>
            </a:endParaRPr>
          </a:p>
        </p:txBody>
      </p:sp>
      <p:sp>
        <p:nvSpPr>
          <p:cNvPr id="4" name="Title 1"/>
          <p:cNvSpPr>
            <a:spLocks noGrp="1"/>
          </p:cNvSpPr>
          <p:nvPr>
            <p:ph type="title"/>
          </p:nvPr>
        </p:nvSpPr>
        <p:spPr>
          <a:xfrm>
            <a:off x="269241" y="289957"/>
            <a:ext cx="11655840" cy="899537"/>
          </a:xfrm>
        </p:spPr>
        <p:txBody>
          <a:bodyPr>
            <a:normAutofit fontScale="90000"/>
          </a:bodyPr>
          <a:lstStyle/>
          <a:p>
            <a:r>
              <a:rPr lang="en-US" dirty="0" smtClean="0">
                <a:gradFill>
                  <a:gsLst>
                    <a:gs pos="21239">
                      <a:schemeClr val="bg1"/>
                    </a:gs>
                    <a:gs pos="59000">
                      <a:schemeClr val="bg1"/>
                    </a:gs>
                  </a:gsLst>
                  <a:lin ang="5400000" scaled="0"/>
                </a:gradFill>
              </a:rPr>
              <a:t>.NET Compiler </a:t>
            </a:r>
            <a:br>
              <a:rPr lang="en-US" dirty="0" smtClean="0">
                <a:gradFill>
                  <a:gsLst>
                    <a:gs pos="21239">
                      <a:schemeClr val="bg1"/>
                    </a:gs>
                    <a:gs pos="59000">
                      <a:schemeClr val="bg1"/>
                    </a:gs>
                  </a:gsLst>
                  <a:lin ang="5400000" scaled="0"/>
                </a:gradFill>
              </a:rPr>
            </a:br>
            <a:r>
              <a:rPr lang="en-US" dirty="0" smtClean="0">
                <a:gradFill>
                  <a:gsLst>
                    <a:gs pos="21239">
                      <a:schemeClr val="bg1"/>
                    </a:gs>
                    <a:gs pos="59000">
                      <a:schemeClr val="bg1"/>
                    </a:gs>
                  </a:gsLst>
                  <a:lin ang="5400000" scaled="0"/>
                </a:gradFill>
              </a:rPr>
              <a:t>Platform (“Roslyn”) </a:t>
            </a:r>
            <a:endParaRPr lang="en-US" dirty="0">
              <a:gradFill>
                <a:gsLst>
                  <a:gs pos="21239">
                    <a:schemeClr val="bg1"/>
                  </a:gs>
                  <a:gs pos="59000">
                    <a:schemeClr val="bg1"/>
                  </a:gs>
                </a:gsLst>
                <a:lin ang="5400000" scaled="0"/>
              </a:gradFill>
            </a:endParaRPr>
          </a:p>
        </p:txBody>
      </p:sp>
      <p:grpSp>
        <p:nvGrpSpPr>
          <p:cNvPr id="48" name="Group 47"/>
          <p:cNvGrpSpPr/>
          <p:nvPr/>
        </p:nvGrpSpPr>
        <p:grpSpPr>
          <a:xfrm>
            <a:off x="356393" y="1786368"/>
            <a:ext cx="11970281" cy="1697070"/>
            <a:chOff x="363539" y="1821692"/>
            <a:chExt cx="12210310" cy="1731100"/>
          </a:xfrm>
        </p:grpSpPr>
        <p:sp>
          <p:nvSpPr>
            <p:cNvPr id="6" name="Rectangle 5"/>
            <p:cNvSpPr/>
            <p:nvPr/>
          </p:nvSpPr>
          <p:spPr>
            <a:xfrm>
              <a:off x="363539" y="2242633"/>
              <a:ext cx="4779626" cy="1264962"/>
            </a:xfrm>
            <a:prstGeom prst="rect">
              <a:avLst/>
            </a:prstGeom>
          </p:spPr>
          <p:txBody>
            <a:bodyPr wrap="square">
              <a:spAutoFit/>
            </a:bodyPr>
            <a:lstStyle/>
            <a:p>
              <a:pPr defTabSz="914098">
                <a:lnSpc>
                  <a:spcPct val="90000"/>
                </a:lnSpc>
                <a:spcBef>
                  <a:spcPts val="882"/>
                </a:spcBef>
              </a:pPr>
              <a:r>
                <a:rPr lang="en-US" sz="2745" b="1" dirty="0">
                  <a:gradFill>
                    <a:gsLst>
                      <a:gs pos="100000">
                        <a:srgbClr val="FFFFFF"/>
                      </a:gs>
                      <a:gs pos="0">
                        <a:srgbClr val="FFFFFF"/>
                      </a:gs>
                    </a:gsLst>
                    <a:lin ang="5400000" scaled="0"/>
                  </a:gradFill>
                  <a:latin typeface="Segoe UI Semibold" panose="020B0702040204020203" pitchFamily="34" charset="0"/>
                  <a:ea typeface="ＭＳ Ｐゴシック" charset="0"/>
                  <a:cs typeface="Segoe UI Semibold" panose="020B0702040204020203" pitchFamily="34" charset="0"/>
                </a:rPr>
                <a:t>FROM</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Isolated/closed compilers</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Hard to extend </a:t>
              </a:r>
              <a:r>
                <a:rPr lang="en-US" sz="1961" dirty="0" err="1">
                  <a:gradFill>
                    <a:gsLst>
                      <a:gs pos="100000">
                        <a:srgbClr val="FFFFFF"/>
                      </a:gs>
                      <a:gs pos="0">
                        <a:srgbClr val="FFFFFF"/>
                      </a:gs>
                    </a:gsLst>
                    <a:lin ang="5400000" scaled="0"/>
                  </a:gradFill>
                  <a:latin typeface="Segoe UI Light" charset="0"/>
                  <a:ea typeface="Segoe UI Light" charset="0"/>
                  <a:cs typeface="Segoe UI Light" charset="0"/>
                </a:rPr>
                <a:t>dev</a:t>
              </a:r>
              <a:r>
                <a:rPr lang="en-US" sz="1961" dirty="0">
                  <a:gradFill>
                    <a:gsLst>
                      <a:gs pos="100000">
                        <a:srgbClr val="FFFFFF"/>
                      </a:gs>
                      <a:gs pos="0">
                        <a:srgbClr val="FFFFFF"/>
                      </a:gs>
                    </a:gsLst>
                    <a:lin ang="5400000" scaled="0"/>
                  </a:gradFill>
                  <a:latin typeface="Segoe UI Light" charset="0"/>
                  <a:ea typeface="Segoe UI Light" charset="0"/>
                  <a:cs typeface="Segoe UI Light" charset="0"/>
                </a:rPr>
                <a:t> experience</a:t>
              </a:r>
              <a:endParaRPr lang="en-US" sz="1961" dirty="0">
                <a:solidFill>
                  <a:srgbClr val="000000"/>
                </a:solidFill>
                <a:latin typeface="Segoe UI Light" charset="0"/>
                <a:ea typeface="Segoe UI Light" charset="0"/>
                <a:cs typeface="Segoe UI Light" charset="0"/>
              </a:endParaRPr>
            </a:p>
          </p:txBody>
        </p:sp>
        <p:sp>
          <p:nvSpPr>
            <p:cNvPr id="11" name="Freeform 5"/>
            <p:cNvSpPr>
              <a:spLocks noEditPoints="1"/>
            </p:cNvSpPr>
            <p:nvPr/>
          </p:nvSpPr>
          <p:spPr bwMode="auto">
            <a:xfrm flipH="1">
              <a:off x="8469871" y="1821692"/>
              <a:ext cx="1235406" cy="1235406"/>
            </a:xfrm>
            <a:custGeom>
              <a:avLst/>
              <a:gdLst>
                <a:gd name="T0" fmla="*/ 4246 w 4246"/>
                <a:gd name="T1" fmla="*/ 3414 h 4246"/>
                <a:gd name="T2" fmla="*/ 2233 w 4246"/>
                <a:gd name="T3" fmla="*/ 4246 h 4246"/>
                <a:gd name="T4" fmla="*/ 2233 w 4246"/>
                <a:gd name="T5" fmla="*/ 1760 h 4246"/>
                <a:gd name="T6" fmla="*/ 4246 w 4246"/>
                <a:gd name="T7" fmla="*/ 923 h 4246"/>
                <a:gd name="T8" fmla="*/ 4246 w 4246"/>
                <a:gd name="T9" fmla="*/ 3414 h 4246"/>
                <a:gd name="T10" fmla="*/ 4246 w 4246"/>
                <a:gd name="T11" fmla="*/ 3414 h 4246"/>
                <a:gd name="T12" fmla="*/ 4246 w 4246"/>
                <a:gd name="T13" fmla="*/ 3414 h 4246"/>
                <a:gd name="T14" fmla="*/ 2006 w 4246"/>
                <a:gd name="T15" fmla="*/ 1760 h 4246"/>
                <a:gd name="T16" fmla="*/ 0 w 4246"/>
                <a:gd name="T17" fmla="*/ 923 h 4246"/>
                <a:gd name="T18" fmla="*/ 0 w 4246"/>
                <a:gd name="T19" fmla="*/ 3414 h 4246"/>
                <a:gd name="T20" fmla="*/ 2006 w 4246"/>
                <a:gd name="T21" fmla="*/ 4246 h 4246"/>
                <a:gd name="T22" fmla="*/ 2006 w 4246"/>
                <a:gd name="T23" fmla="*/ 1760 h 4246"/>
                <a:gd name="T24" fmla="*/ 2006 w 4246"/>
                <a:gd name="T25" fmla="*/ 1760 h 4246"/>
                <a:gd name="T26" fmla="*/ 2006 w 4246"/>
                <a:gd name="T27" fmla="*/ 1760 h 4246"/>
                <a:gd name="T28" fmla="*/ 2120 w 4246"/>
                <a:gd name="T29" fmla="*/ 0 h 4246"/>
                <a:gd name="T30" fmla="*/ 0 w 4246"/>
                <a:gd name="T31" fmla="*/ 755 h 4246"/>
                <a:gd name="T32" fmla="*/ 2120 w 4246"/>
                <a:gd name="T33" fmla="*/ 1604 h 4246"/>
                <a:gd name="T34" fmla="*/ 4246 w 4246"/>
                <a:gd name="T35" fmla="*/ 755 h 4246"/>
                <a:gd name="T36" fmla="*/ 2120 w 4246"/>
                <a:gd name="T37" fmla="*/ 0 h 4246"/>
                <a:gd name="T38" fmla="*/ 2120 w 4246"/>
                <a:gd name="T39" fmla="*/ 0 h 4246"/>
                <a:gd name="T40" fmla="*/ 2120 w 4246"/>
                <a:gd name="T41" fmla="*/ 0 h 4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46" h="4246">
                  <a:moveTo>
                    <a:pt x="4246" y="3414"/>
                  </a:moveTo>
                  <a:lnTo>
                    <a:pt x="2233" y="4246"/>
                  </a:lnTo>
                  <a:lnTo>
                    <a:pt x="2233" y="1760"/>
                  </a:lnTo>
                  <a:lnTo>
                    <a:pt x="4246" y="923"/>
                  </a:lnTo>
                  <a:lnTo>
                    <a:pt x="4246" y="3414"/>
                  </a:lnTo>
                  <a:lnTo>
                    <a:pt x="4246" y="3414"/>
                  </a:lnTo>
                  <a:lnTo>
                    <a:pt x="4246" y="3414"/>
                  </a:lnTo>
                  <a:close/>
                  <a:moveTo>
                    <a:pt x="2006" y="1760"/>
                  </a:moveTo>
                  <a:lnTo>
                    <a:pt x="0" y="923"/>
                  </a:lnTo>
                  <a:lnTo>
                    <a:pt x="0" y="3414"/>
                  </a:lnTo>
                  <a:lnTo>
                    <a:pt x="2006" y="4246"/>
                  </a:lnTo>
                  <a:lnTo>
                    <a:pt x="2006" y="1760"/>
                  </a:lnTo>
                  <a:lnTo>
                    <a:pt x="2006" y="1760"/>
                  </a:lnTo>
                  <a:lnTo>
                    <a:pt x="2006" y="1760"/>
                  </a:lnTo>
                  <a:close/>
                  <a:moveTo>
                    <a:pt x="2120" y="0"/>
                  </a:moveTo>
                  <a:lnTo>
                    <a:pt x="0" y="755"/>
                  </a:lnTo>
                  <a:lnTo>
                    <a:pt x="2120" y="1604"/>
                  </a:lnTo>
                  <a:lnTo>
                    <a:pt x="4246" y="755"/>
                  </a:lnTo>
                  <a:lnTo>
                    <a:pt x="2120" y="0"/>
                  </a:lnTo>
                  <a:lnTo>
                    <a:pt x="2120" y="0"/>
                  </a:lnTo>
                  <a:lnTo>
                    <a:pt x="2120" y="0"/>
                  </a:lnTo>
                  <a:close/>
                </a:path>
              </a:pathLst>
            </a:custGeom>
            <a:solidFill>
              <a:schemeClr val="tx1">
                <a:lumMod val="75000"/>
              </a:schemeClr>
            </a:solidFill>
            <a:ln>
              <a:noFill/>
            </a:ln>
          </p:spPr>
          <p:txBody>
            <a:bodyPr vert="horz" wrap="square" lIns="89642" tIns="44821" rIns="89642" bIns="44821" numCol="1" anchor="t" anchorCtr="0" compatLnSpc="1">
              <a:prstTxWarp prst="textNoShape">
                <a:avLst/>
              </a:prstTxWarp>
            </a:bodyPr>
            <a:lstStyle/>
            <a:p>
              <a:endParaRPr lang="en-US" sz="1765"/>
            </a:p>
          </p:txBody>
        </p:sp>
        <p:grpSp>
          <p:nvGrpSpPr>
            <p:cNvPr id="37" name="Group 36"/>
            <p:cNvGrpSpPr/>
            <p:nvPr/>
          </p:nvGrpSpPr>
          <p:grpSpPr>
            <a:xfrm>
              <a:off x="6326883" y="2070063"/>
              <a:ext cx="2186909" cy="738664"/>
              <a:chOff x="6326883" y="2267288"/>
              <a:chExt cx="2186909" cy="738664"/>
            </a:xfrm>
          </p:grpSpPr>
          <p:sp>
            <p:nvSpPr>
              <p:cNvPr id="13" name="TextBox 12"/>
              <p:cNvSpPr txBox="1"/>
              <p:nvPr/>
            </p:nvSpPr>
            <p:spPr>
              <a:xfrm>
                <a:off x="6326883" y="2267288"/>
                <a:ext cx="2186909" cy="738664"/>
              </a:xfrm>
              <a:prstGeom prst="rect">
                <a:avLst/>
              </a:prstGeom>
              <a:noFill/>
            </p:spPr>
            <p:txBody>
              <a:bodyPr wrap="square" lIns="179285" tIns="143428" rIns="179285" bIns="143428" rtlCol="0">
                <a:spAutoFit/>
              </a:bodyPr>
              <a:lstStyle/>
              <a:p>
                <a:pPr>
                  <a:lnSpc>
                    <a:spcPct val="90000"/>
                  </a:lnSpc>
                </a:pPr>
                <a:r>
                  <a:rPr lang="en-US" sz="1568" dirty="0">
                    <a:gradFill>
                      <a:gsLst>
                        <a:gs pos="2917">
                          <a:schemeClr val="tx1"/>
                        </a:gs>
                        <a:gs pos="30000">
                          <a:schemeClr val="tx1"/>
                        </a:gs>
                      </a:gsLst>
                      <a:lin ang="5400000" scaled="0"/>
                    </a:gradFill>
                  </a:rPr>
                  <a:t>C#, VB</a:t>
                </a:r>
              </a:p>
              <a:p>
                <a:pPr>
                  <a:lnSpc>
                    <a:spcPct val="90000"/>
                  </a:lnSpc>
                </a:pPr>
                <a:r>
                  <a:rPr lang="en-US" sz="1568" dirty="0">
                    <a:gradFill>
                      <a:gsLst>
                        <a:gs pos="2917">
                          <a:schemeClr val="tx1"/>
                        </a:gs>
                        <a:gs pos="30000">
                          <a:schemeClr val="tx1"/>
                        </a:gs>
                      </a:gsLst>
                      <a:lin ang="5400000" scaled="0"/>
                    </a:gradFill>
                  </a:rPr>
                  <a:t>Source code</a:t>
                </a:r>
              </a:p>
            </p:txBody>
          </p:sp>
          <p:cxnSp>
            <p:nvCxnSpPr>
              <p:cNvPr id="18" name="Straight Arrow Connector 17"/>
              <p:cNvCxnSpPr/>
              <p:nvPr/>
            </p:nvCxnSpPr>
            <p:spPr>
              <a:xfrm>
                <a:off x="7697337" y="2636620"/>
                <a:ext cx="641445" cy="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9820557" y="2070063"/>
              <a:ext cx="2753292" cy="738664"/>
              <a:chOff x="9820557" y="2267288"/>
              <a:chExt cx="2753292" cy="738664"/>
            </a:xfrm>
          </p:grpSpPr>
          <p:sp>
            <p:nvSpPr>
              <p:cNvPr id="17" name="TextBox 16"/>
              <p:cNvSpPr txBox="1"/>
              <p:nvPr/>
            </p:nvSpPr>
            <p:spPr>
              <a:xfrm>
                <a:off x="10386940" y="2267288"/>
                <a:ext cx="2186909" cy="738664"/>
              </a:xfrm>
              <a:prstGeom prst="rect">
                <a:avLst/>
              </a:prstGeom>
              <a:noFill/>
            </p:spPr>
            <p:txBody>
              <a:bodyPr wrap="square" lIns="179285" tIns="143428" rIns="179285" bIns="143428" rtlCol="0">
                <a:spAutoFit/>
              </a:bodyPr>
              <a:lstStyle/>
              <a:p>
                <a:pPr>
                  <a:lnSpc>
                    <a:spcPct val="90000"/>
                  </a:lnSpc>
                </a:pPr>
                <a:r>
                  <a:rPr lang="en-US" sz="1568" dirty="0">
                    <a:gradFill>
                      <a:gsLst>
                        <a:gs pos="2917">
                          <a:schemeClr val="tx1"/>
                        </a:gs>
                        <a:gs pos="30000">
                          <a:schemeClr val="tx1"/>
                        </a:gs>
                      </a:gsLst>
                      <a:lin ang="5400000" scaled="0"/>
                    </a:gradFill>
                  </a:rPr>
                  <a:t>.exe/.</a:t>
                </a:r>
                <a:r>
                  <a:rPr lang="en-US" sz="1568" dirty="0" err="1">
                    <a:gradFill>
                      <a:gsLst>
                        <a:gs pos="2917">
                          <a:schemeClr val="tx1"/>
                        </a:gs>
                        <a:gs pos="30000">
                          <a:schemeClr val="tx1"/>
                        </a:gs>
                      </a:gsLst>
                      <a:lin ang="5400000" scaled="0"/>
                    </a:gradFill>
                  </a:rPr>
                  <a:t>dil</a:t>
                </a:r>
                <a:endParaRPr lang="en-US" sz="1568" dirty="0">
                  <a:gradFill>
                    <a:gsLst>
                      <a:gs pos="2917">
                        <a:schemeClr val="tx1"/>
                      </a:gs>
                      <a:gs pos="30000">
                        <a:schemeClr val="tx1"/>
                      </a:gs>
                    </a:gsLst>
                    <a:lin ang="5400000" scaled="0"/>
                  </a:gradFill>
                </a:endParaRPr>
              </a:p>
              <a:p>
                <a:pPr>
                  <a:lnSpc>
                    <a:spcPct val="90000"/>
                  </a:lnSpc>
                </a:pPr>
                <a:r>
                  <a:rPr lang="en-US" sz="1568" dirty="0">
                    <a:gradFill>
                      <a:gsLst>
                        <a:gs pos="2917">
                          <a:schemeClr val="tx1"/>
                        </a:gs>
                        <a:gs pos="30000">
                          <a:schemeClr val="tx1"/>
                        </a:gs>
                      </a:gsLst>
                      <a:lin ang="5400000" scaled="0"/>
                    </a:gradFill>
                  </a:rPr>
                  <a:t>IL assemblies</a:t>
                </a:r>
              </a:p>
            </p:txBody>
          </p:sp>
          <p:cxnSp>
            <p:nvCxnSpPr>
              <p:cNvPr id="25" name="Straight Arrow Connector 24"/>
              <p:cNvCxnSpPr/>
              <p:nvPr/>
            </p:nvCxnSpPr>
            <p:spPr>
              <a:xfrm>
                <a:off x="9820557" y="2636620"/>
                <a:ext cx="641445" cy="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26" name="TextBox 25"/>
            <p:cNvSpPr txBox="1"/>
            <p:nvPr/>
          </p:nvSpPr>
          <p:spPr>
            <a:xfrm>
              <a:off x="7536239" y="3035727"/>
              <a:ext cx="3115054" cy="517065"/>
            </a:xfrm>
            <a:prstGeom prst="rect">
              <a:avLst/>
            </a:prstGeom>
            <a:noFill/>
          </p:spPr>
          <p:txBody>
            <a:bodyPr wrap="square" lIns="179285" tIns="143428" rIns="179285" bIns="143428" rtlCol="0">
              <a:spAutoFit/>
            </a:bodyPr>
            <a:lstStyle/>
            <a:p>
              <a:pPr algn="ctr">
                <a:lnSpc>
                  <a:spcPct val="90000"/>
                </a:lnSpc>
              </a:pPr>
              <a:r>
                <a:rPr lang="en-US" sz="1568" dirty="0">
                  <a:gradFill>
                    <a:gsLst>
                      <a:gs pos="9735">
                        <a:schemeClr val="tx1"/>
                      </a:gs>
                      <a:gs pos="30000">
                        <a:schemeClr val="tx1"/>
                      </a:gs>
                    </a:gsLst>
                    <a:lin ang="5400000" scaled="0"/>
                  </a:gradFill>
                </a:rPr>
                <a:t>Established .NET compilers</a:t>
              </a:r>
            </a:p>
          </p:txBody>
        </p:sp>
      </p:grpSp>
      <p:grpSp>
        <p:nvGrpSpPr>
          <p:cNvPr id="50" name="Group 49"/>
          <p:cNvGrpSpPr/>
          <p:nvPr/>
        </p:nvGrpSpPr>
        <p:grpSpPr>
          <a:xfrm>
            <a:off x="356393" y="3653107"/>
            <a:ext cx="11970281" cy="2805381"/>
            <a:chOff x="363539" y="3725862"/>
            <a:chExt cx="12210310" cy="2861635"/>
          </a:xfrm>
        </p:grpSpPr>
        <p:sp>
          <p:nvSpPr>
            <p:cNvPr id="19" name="Rectangle 18"/>
            <p:cNvSpPr/>
            <p:nvPr/>
          </p:nvSpPr>
          <p:spPr>
            <a:xfrm>
              <a:off x="363539" y="3725862"/>
              <a:ext cx="4971530" cy="2442207"/>
            </a:xfrm>
            <a:prstGeom prst="rect">
              <a:avLst/>
            </a:prstGeom>
          </p:spPr>
          <p:txBody>
            <a:bodyPr wrap="square">
              <a:spAutoFit/>
            </a:bodyPr>
            <a:lstStyle/>
            <a:p>
              <a:pPr defTabSz="914098">
                <a:lnSpc>
                  <a:spcPct val="90000"/>
                </a:lnSpc>
                <a:spcBef>
                  <a:spcPts val="882"/>
                </a:spcBef>
              </a:pPr>
              <a:r>
                <a:rPr lang="en-US" sz="2745" b="1" dirty="0">
                  <a:gradFill>
                    <a:gsLst>
                      <a:gs pos="100000">
                        <a:srgbClr val="FFFFFF"/>
                      </a:gs>
                      <a:gs pos="0">
                        <a:srgbClr val="FFFFFF"/>
                      </a:gs>
                    </a:gsLst>
                    <a:lin ang="5400000" scaled="0"/>
                  </a:gradFill>
                  <a:latin typeface="Segoe UI Semibold" panose="020B0702040204020203" pitchFamily="34" charset="0"/>
                  <a:ea typeface="ＭＳ Ｐゴシック" charset="0"/>
                  <a:cs typeface="Segoe UI Semibold" panose="020B0702040204020203" pitchFamily="34" charset="0"/>
                </a:rPr>
                <a:t>TO</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API: open platform</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Rich IDE experiences/refactoring</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Code analysis</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Custom diagnostics</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Open Source compilers</a:t>
              </a:r>
              <a:endParaRPr lang="en-US" sz="1961" dirty="0">
                <a:solidFill>
                  <a:srgbClr val="000000"/>
                </a:solidFill>
                <a:latin typeface="Segoe UI Light" charset="0"/>
                <a:ea typeface="Segoe UI Light" charset="0"/>
                <a:cs typeface="Segoe UI Light" charset="0"/>
              </a:endParaRPr>
            </a:p>
          </p:txBody>
        </p:sp>
        <p:grpSp>
          <p:nvGrpSpPr>
            <p:cNvPr id="28" name="Group 8"/>
            <p:cNvGrpSpPr>
              <a:grpSpLocks noChangeAspect="1"/>
            </p:cNvGrpSpPr>
            <p:nvPr/>
          </p:nvGrpSpPr>
          <p:grpSpPr bwMode="auto">
            <a:xfrm>
              <a:off x="8242255" y="4303053"/>
              <a:ext cx="1690639" cy="1586889"/>
              <a:chOff x="1988" y="393"/>
              <a:chExt cx="3862" cy="3625"/>
            </a:xfrm>
            <a:solidFill>
              <a:srgbClr val="661F79"/>
            </a:solidFill>
          </p:grpSpPr>
          <p:sp>
            <p:nvSpPr>
              <p:cNvPr id="30" name="Freeform 9"/>
              <p:cNvSpPr>
                <a:spLocks/>
              </p:cNvSpPr>
              <p:nvPr/>
            </p:nvSpPr>
            <p:spPr bwMode="auto">
              <a:xfrm>
                <a:off x="2109" y="478"/>
                <a:ext cx="1777" cy="816"/>
              </a:xfrm>
              <a:custGeom>
                <a:avLst/>
                <a:gdLst>
                  <a:gd name="T0" fmla="*/ 729 w 751"/>
                  <a:gd name="T1" fmla="*/ 109 h 345"/>
                  <a:gd name="T2" fmla="*/ 723 w 751"/>
                  <a:gd name="T3" fmla="*/ 153 h 345"/>
                  <a:gd name="T4" fmla="*/ 231 w 751"/>
                  <a:gd name="T5" fmla="*/ 335 h 345"/>
                  <a:gd name="T6" fmla="*/ 152 w 751"/>
                  <a:gd name="T7" fmla="*/ 319 h 345"/>
                  <a:gd name="T8" fmla="*/ 19 w 751"/>
                  <a:gd name="T9" fmla="*/ 190 h 345"/>
                  <a:gd name="T10" fmla="*/ 31 w 751"/>
                  <a:gd name="T11" fmla="*/ 143 h 345"/>
                  <a:gd name="T12" fmla="*/ 514 w 751"/>
                  <a:gd name="T13" fmla="*/ 7 h 345"/>
                  <a:gd name="T14" fmla="*/ 600 w 751"/>
                  <a:gd name="T15" fmla="*/ 21 h 345"/>
                  <a:gd name="T16" fmla="*/ 729 w 751"/>
                  <a:gd name="T17" fmla="*/ 109 h 345"/>
                  <a:gd name="T18" fmla="*/ 729 w 751"/>
                  <a:gd name="T19" fmla="*/ 10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1" h="345">
                    <a:moveTo>
                      <a:pt x="729" y="109"/>
                    </a:moveTo>
                    <a:cubicBezTo>
                      <a:pt x="751" y="125"/>
                      <a:pt x="748" y="144"/>
                      <a:pt x="723" y="153"/>
                    </a:cubicBezTo>
                    <a:cubicBezTo>
                      <a:pt x="231" y="335"/>
                      <a:pt x="231" y="335"/>
                      <a:pt x="231" y="335"/>
                    </a:cubicBezTo>
                    <a:cubicBezTo>
                      <a:pt x="206" y="345"/>
                      <a:pt x="171" y="338"/>
                      <a:pt x="152" y="319"/>
                    </a:cubicBezTo>
                    <a:cubicBezTo>
                      <a:pt x="19" y="190"/>
                      <a:pt x="19" y="190"/>
                      <a:pt x="19" y="190"/>
                    </a:cubicBezTo>
                    <a:cubicBezTo>
                      <a:pt x="0" y="171"/>
                      <a:pt x="5" y="150"/>
                      <a:pt x="31" y="143"/>
                    </a:cubicBezTo>
                    <a:cubicBezTo>
                      <a:pt x="514" y="7"/>
                      <a:pt x="514" y="7"/>
                      <a:pt x="514" y="7"/>
                    </a:cubicBezTo>
                    <a:cubicBezTo>
                      <a:pt x="538" y="0"/>
                      <a:pt x="578" y="6"/>
                      <a:pt x="600" y="21"/>
                    </a:cubicBezTo>
                    <a:cubicBezTo>
                      <a:pt x="729" y="109"/>
                      <a:pt x="729" y="109"/>
                      <a:pt x="729" y="109"/>
                    </a:cubicBezTo>
                    <a:cubicBezTo>
                      <a:pt x="729" y="109"/>
                      <a:pt x="729" y="109"/>
                      <a:pt x="729"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31" name="Freeform 10"/>
              <p:cNvSpPr>
                <a:spLocks/>
              </p:cNvSpPr>
              <p:nvPr/>
            </p:nvSpPr>
            <p:spPr bwMode="auto">
              <a:xfrm>
                <a:off x="4026" y="393"/>
                <a:ext cx="1749" cy="901"/>
              </a:xfrm>
              <a:custGeom>
                <a:avLst/>
                <a:gdLst>
                  <a:gd name="T0" fmla="*/ 597 w 739"/>
                  <a:gd name="T1" fmla="*/ 351 h 381"/>
                  <a:gd name="T2" fmla="*/ 522 w 739"/>
                  <a:gd name="T3" fmla="*/ 371 h 381"/>
                  <a:gd name="T4" fmla="*/ 32 w 739"/>
                  <a:gd name="T5" fmla="*/ 189 h 381"/>
                  <a:gd name="T6" fmla="*/ 17 w 739"/>
                  <a:gd name="T7" fmla="*/ 135 h 381"/>
                  <a:gd name="T8" fmla="*/ 103 w 739"/>
                  <a:gd name="T9" fmla="*/ 31 h 381"/>
                  <a:gd name="T10" fmla="*/ 180 w 739"/>
                  <a:gd name="T11" fmla="*/ 7 h 381"/>
                  <a:gd name="T12" fmla="*/ 706 w 739"/>
                  <a:gd name="T13" fmla="*/ 147 h 381"/>
                  <a:gd name="T14" fmla="*/ 722 w 739"/>
                  <a:gd name="T15" fmla="*/ 197 h 381"/>
                  <a:gd name="T16" fmla="*/ 597 w 739"/>
                  <a:gd name="T17" fmla="*/ 351 h 381"/>
                  <a:gd name="T18" fmla="*/ 597 w 739"/>
                  <a:gd name="T19" fmla="*/ 351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9" h="381">
                    <a:moveTo>
                      <a:pt x="597" y="351"/>
                    </a:moveTo>
                    <a:cubicBezTo>
                      <a:pt x="581" y="371"/>
                      <a:pt x="547" y="381"/>
                      <a:pt x="522" y="371"/>
                    </a:cubicBezTo>
                    <a:cubicBezTo>
                      <a:pt x="32" y="189"/>
                      <a:pt x="32" y="189"/>
                      <a:pt x="32" y="189"/>
                    </a:cubicBezTo>
                    <a:cubicBezTo>
                      <a:pt x="7" y="179"/>
                      <a:pt x="0" y="155"/>
                      <a:pt x="17" y="135"/>
                    </a:cubicBezTo>
                    <a:cubicBezTo>
                      <a:pt x="103" y="31"/>
                      <a:pt x="103" y="31"/>
                      <a:pt x="103" y="31"/>
                    </a:cubicBezTo>
                    <a:cubicBezTo>
                      <a:pt x="120" y="11"/>
                      <a:pt x="155" y="0"/>
                      <a:pt x="180" y="7"/>
                    </a:cubicBezTo>
                    <a:cubicBezTo>
                      <a:pt x="706" y="147"/>
                      <a:pt x="706" y="147"/>
                      <a:pt x="706" y="147"/>
                    </a:cubicBezTo>
                    <a:cubicBezTo>
                      <a:pt x="732" y="154"/>
                      <a:pt x="739" y="177"/>
                      <a:pt x="722" y="197"/>
                    </a:cubicBezTo>
                    <a:cubicBezTo>
                      <a:pt x="597" y="351"/>
                      <a:pt x="597" y="351"/>
                      <a:pt x="597" y="351"/>
                    </a:cubicBezTo>
                    <a:cubicBezTo>
                      <a:pt x="597" y="351"/>
                      <a:pt x="597" y="351"/>
                      <a:pt x="597" y="3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32" name="Freeform 11"/>
              <p:cNvSpPr>
                <a:spLocks/>
              </p:cNvSpPr>
              <p:nvPr/>
            </p:nvSpPr>
            <p:spPr bwMode="auto">
              <a:xfrm>
                <a:off x="4035" y="1370"/>
                <a:ext cx="1815" cy="1117"/>
              </a:xfrm>
              <a:custGeom>
                <a:avLst/>
                <a:gdLst>
                  <a:gd name="T0" fmla="*/ 234 w 767"/>
                  <a:gd name="T1" fmla="*/ 453 h 472"/>
                  <a:gd name="T2" fmla="*/ 316 w 767"/>
                  <a:gd name="T3" fmla="*/ 460 h 472"/>
                  <a:gd name="T4" fmla="*/ 738 w 767"/>
                  <a:gd name="T5" fmla="*/ 245 h 472"/>
                  <a:gd name="T6" fmla="*/ 748 w 767"/>
                  <a:gd name="T7" fmla="*/ 188 h 472"/>
                  <a:gd name="T8" fmla="*/ 597 w 767"/>
                  <a:gd name="T9" fmla="*/ 26 h 472"/>
                  <a:gd name="T10" fmla="*/ 520 w 767"/>
                  <a:gd name="T11" fmla="*/ 10 h 472"/>
                  <a:gd name="T12" fmla="*/ 27 w 767"/>
                  <a:gd name="T13" fmla="*/ 238 h 472"/>
                  <a:gd name="T14" fmla="*/ 21 w 767"/>
                  <a:gd name="T15" fmla="*/ 288 h 472"/>
                  <a:gd name="T16" fmla="*/ 234 w 767"/>
                  <a:gd name="T17" fmla="*/ 453 h 472"/>
                  <a:gd name="T18" fmla="*/ 234 w 767"/>
                  <a:gd name="T19" fmla="*/ 453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7" h="472">
                    <a:moveTo>
                      <a:pt x="234" y="453"/>
                    </a:moveTo>
                    <a:cubicBezTo>
                      <a:pt x="256" y="469"/>
                      <a:pt x="292" y="472"/>
                      <a:pt x="316" y="460"/>
                    </a:cubicBezTo>
                    <a:cubicBezTo>
                      <a:pt x="738" y="245"/>
                      <a:pt x="738" y="245"/>
                      <a:pt x="738" y="245"/>
                    </a:cubicBezTo>
                    <a:cubicBezTo>
                      <a:pt x="762" y="233"/>
                      <a:pt x="767" y="207"/>
                      <a:pt x="748" y="188"/>
                    </a:cubicBezTo>
                    <a:cubicBezTo>
                      <a:pt x="597" y="26"/>
                      <a:pt x="597" y="26"/>
                      <a:pt x="597" y="26"/>
                    </a:cubicBezTo>
                    <a:cubicBezTo>
                      <a:pt x="579" y="6"/>
                      <a:pt x="544" y="0"/>
                      <a:pt x="520" y="10"/>
                    </a:cubicBezTo>
                    <a:cubicBezTo>
                      <a:pt x="27" y="238"/>
                      <a:pt x="27" y="238"/>
                      <a:pt x="27" y="238"/>
                    </a:cubicBezTo>
                    <a:cubicBezTo>
                      <a:pt x="3" y="249"/>
                      <a:pt x="0" y="271"/>
                      <a:pt x="21" y="288"/>
                    </a:cubicBezTo>
                    <a:cubicBezTo>
                      <a:pt x="234" y="453"/>
                      <a:pt x="234" y="453"/>
                      <a:pt x="234" y="453"/>
                    </a:cubicBezTo>
                    <a:cubicBezTo>
                      <a:pt x="234" y="453"/>
                      <a:pt x="234" y="453"/>
                      <a:pt x="234" y="4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33" name="Freeform 12"/>
              <p:cNvSpPr>
                <a:spLocks/>
              </p:cNvSpPr>
              <p:nvPr/>
            </p:nvSpPr>
            <p:spPr bwMode="auto">
              <a:xfrm>
                <a:off x="1988" y="1370"/>
                <a:ext cx="1908" cy="1212"/>
              </a:xfrm>
              <a:custGeom>
                <a:avLst/>
                <a:gdLst>
                  <a:gd name="T0" fmla="*/ 565 w 806"/>
                  <a:gd name="T1" fmla="*/ 490 h 512"/>
                  <a:gd name="T2" fmla="*/ 488 w 806"/>
                  <a:gd name="T3" fmla="*/ 498 h 512"/>
                  <a:gd name="T4" fmla="*/ 25 w 806"/>
                  <a:gd name="T5" fmla="*/ 234 h 512"/>
                  <a:gd name="T6" fmla="*/ 20 w 806"/>
                  <a:gd name="T7" fmla="*/ 179 h 512"/>
                  <a:gd name="T8" fmla="*/ 202 w 806"/>
                  <a:gd name="T9" fmla="*/ 22 h 512"/>
                  <a:gd name="T10" fmla="*/ 283 w 806"/>
                  <a:gd name="T11" fmla="*/ 10 h 512"/>
                  <a:gd name="T12" fmla="*/ 778 w 806"/>
                  <a:gd name="T13" fmla="*/ 238 h 512"/>
                  <a:gd name="T14" fmla="*/ 786 w 806"/>
                  <a:gd name="T15" fmla="*/ 290 h 512"/>
                  <a:gd name="T16" fmla="*/ 565 w 806"/>
                  <a:gd name="T17" fmla="*/ 490 h 512"/>
                  <a:gd name="T18" fmla="*/ 565 w 806"/>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6" h="512">
                    <a:moveTo>
                      <a:pt x="565" y="490"/>
                    </a:moveTo>
                    <a:cubicBezTo>
                      <a:pt x="545" y="508"/>
                      <a:pt x="511" y="512"/>
                      <a:pt x="488" y="498"/>
                    </a:cubicBezTo>
                    <a:cubicBezTo>
                      <a:pt x="25" y="234"/>
                      <a:pt x="25" y="234"/>
                      <a:pt x="25" y="234"/>
                    </a:cubicBezTo>
                    <a:cubicBezTo>
                      <a:pt x="1" y="220"/>
                      <a:pt x="0" y="195"/>
                      <a:pt x="20" y="179"/>
                    </a:cubicBezTo>
                    <a:cubicBezTo>
                      <a:pt x="202" y="22"/>
                      <a:pt x="202" y="22"/>
                      <a:pt x="202" y="22"/>
                    </a:cubicBezTo>
                    <a:cubicBezTo>
                      <a:pt x="223" y="5"/>
                      <a:pt x="259" y="0"/>
                      <a:pt x="283" y="10"/>
                    </a:cubicBezTo>
                    <a:cubicBezTo>
                      <a:pt x="778" y="238"/>
                      <a:pt x="778" y="238"/>
                      <a:pt x="778" y="238"/>
                    </a:cubicBezTo>
                    <a:cubicBezTo>
                      <a:pt x="802" y="249"/>
                      <a:pt x="806" y="273"/>
                      <a:pt x="786" y="290"/>
                    </a:cubicBezTo>
                    <a:cubicBezTo>
                      <a:pt x="565" y="490"/>
                      <a:pt x="565" y="490"/>
                      <a:pt x="565" y="490"/>
                    </a:cubicBezTo>
                    <a:cubicBezTo>
                      <a:pt x="565" y="490"/>
                      <a:pt x="565" y="490"/>
                      <a:pt x="565" y="4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34" name="Freeform 13"/>
              <p:cNvSpPr>
                <a:spLocks/>
              </p:cNvSpPr>
              <p:nvPr/>
            </p:nvSpPr>
            <p:spPr bwMode="auto">
              <a:xfrm>
                <a:off x="2542" y="2291"/>
                <a:ext cx="1325" cy="1727"/>
              </a:xfrm>
              <a:custGeom>
                <a:avLst/>
                <a:gdLst>
                  <a:gd name="T0" fmla="*/ 560 w 560"/>
                  <a:gd name="T1" fmla="*/ 34 h 730"/>
                  <a:gd name="T2" fmla="*/ 524 w 560"/>
                  <a:gd name="T3" fmla="*/ 18 h 730"/>
                  <a:gd name="T4" fmla="*/ 335 w 560"/>
                  <a:gd name="T5" fmla="*/ 188 h 730"/>
                  <a:gd name="T6" fmla="*/ 257 w 560"/>
                  <a:gd name="T7" fmla="*/ 197 h 730"/>
                  <a:gd name="T8" fmla="*/ 42 w 560"/>
                  <a:gd name="T9" fmla="*/ 74 h 730"/>
                  <a:gd name="T10" fmla="*/ 0 w 560"/>
                  <a:gd name="T11" fmla="*/ 98 h 730"/>
                  <a:gd name="T12" fmla="*/ 0 w 560"/>
                  <a:gd name="T13" fmla="*/ 427 h 730"/>
                  <a:gd name="T14" fmla="*/ 43 w 560"/>
                  <a:gd name="T15" fmla="*/ 495 h 730"/>
                  <a:gd name="T16" fmla="*/ 516 w 560"/>
                  <a:gd name="T17" fmla="*/ 719 h 730"/>
                  <a:gd name="T18" fmla="*/ 560 w 560"/>
                  <a:gd name="T19" fmla="*/ 692 h 730"/>
                  <a:gd name="T20" fmla="*/ 560 w 560"/>
                  <a:gd name="T21" fmla="*/ 34 h 730"/>
                  <a:gd name="T22" fmla="*/ 560 w 560"/>
                  <a:gd name="T23" fmla="*/ 34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0" h="730">
                    <a:moveTo>
                      <a:pt x="560" y="34"/>
                    </a:moveTo>
                    <a:cubicBezTo>
                      <a:pt x="560" y="7"/>
                      <a:pt x="544" y="0"/>
                      <a:pt x="524" y="18"/>
                    </a:cubicBezTo>
                    <a:cubicBezTo>
                      <a:pt x="335" y="188"/>
                      <a:pt x="335" y="188"/>
                      <a:pt x="335" y="188"/>
                    </a:cubicBezTo>
                    <a:cubicBezTo>
                      <a:pt x="316" y="206"/>
                      <a:pt x="281" y="210"/>
                      <a:pt x="257" y="197"/>
                    </a:cubicBezTo>
                    <a:cubicBezTo>
                      <a:pt x="42" y="74"/>
                      <a:pt x="42" y="74"/>
                      <a:pt x="42" y="74"/>
                    </a:cubicBezTo>
                    <a:cubicBezTo>
                      <a:pt x="19" y="60"/>
                      <a:pt x="0" y="72"/>
                      <a:pt x="0" y="98"/>
                    </a:cubicBezTo>
                    <a:cubicBezTo>
                      <a:pt x="0" y="427"/>
                      <a:pt x="0" y="427"/>
                      <a:pt x="0" y="427"/>
                    </a:cubicBezTo>
                    <a:cubicBezTo>
                      <a:pt x="0" y="453"/>
                      <a:pt x="19" y="484"/>
                      <a:pt x="43" y="495"/>
                    </a:cubicBezTo>
                    <a:cubicBezTo>
                      <a:pt x="516" y="719"/>
                      <a:pt x="516" y="719"/>
                      <a:pt x="516" y="719"/>
                    </a:cubicBezTo>
                    <a:cubicBezTo>
                      <a:pt x="541" y="730"/>
                      <a:pt x="560" y="718"/>
                      <a:pt x="560" y="692"/>
                    </a:cubicBezTo>
                    <a:cubicBezTo>
                      <a:pt x="560" y="34"/>
                      <a:pt x="560" y="34"/>
                      <a:pt x="560" y="34"/>
                    </a:cubicBezTo>
                    <a:cubicBezTo>
                      <a:pt x="560" y="34"/>
                      <a:pt x="560" y="34"/>
                      <a:pt x="56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35" name="Freeform 14"/>
              <p:cNvSpPr>
                <a:spLocks/>
              </p:cNvSpPr>
              <p:nvPr/>
            </p:nvSpPr>
            <p:spPr bwMode="auto">
              <a:xfrm>
                <a:off x="4045" y="2262"/>
                <a:ext cx="1316" cy="1746"/>
              </a:xfrm>
              <a:custGeom>
                <a:avLst/>
                <a:gdLst>
                  <a:gd name="T0" fmla="*/ 304 w 556"/>
                  <a:gd name="T1" fmla="*/ 166 h 738"/>
                  <a:gd name="T2" fmla="*/ 223 w 556"/>
                  <a:gd name="T3" fmla="*/ 158 h 738"/>
                  <a:gd name="T4" fmla="*/ 39 w 556"/>
                  <a:gd name="T5" fmla="*/ 16 h 738"/>
                  <a:gd name="T6" fmla="*/ 0 w 556"/>
                  <a:gd name="T7" fmla="*/ 35 h 738"/>
                  <a:gd name="T8" fmla="*/ 0 w 556"/>
                  <a:gd name="T9" fmla="*/ 700 h 738"/>
                  <a:gd name="T10" fmla="*/ 44 w 556"/>
                  <a:gd name="T11" fmla="*/ 727 h 738"/>
                  <a:gd name="T12" fmla="*/ 513 w 556"/>
                  <a:gd name="T13" fmla="*/ 505 h 738"/>
                  <a:gd name="T14" fmla="*/ 556 w 556"/>
                  <a:gd name="T15" fmla="*/ 437 h 738"/>
                  <a:gd name="T16" fmla="*/ 556 w 556"/>
                  <a:gd name="T17" fmla="*/ 87 h 738"/>
                  <a:gd name="T18" fmla="*/ 513 w 556"/>
                  <a:gd name="T19" fmla="*/ 60 h 738"/>
                  <a:gd name="T20" fmla="*/ 304 w 556"/>
                  <a:gd name="T21" fmla="*/ 166 h 738"/>
                  <a:gd name="T22" fmla="*/ 304 w 556"/>
                  <a:gd name="T23" fmla="*/ 166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56" h="738">
                    <a:moveTo>
                      <a:pt x="304" y="166"/>
                    </a:moveTo>
                    <a:cubicBezTo>
                      <a:pt x="281" y="179"/>
                      <a:pt x="244" y="175"/>
                      <a:pt x="223" y="158"/>
                    </a:cubicBezTo>
                    <a:cubicBezTo>
                      <a:pt x="39" y="16"/>
                      <a:pt x="39" y="16"/>
                      <a:pt x="39" y="16"/>
                    </a:cubicBezTo>
                    <a:cubicBezTo>
                      <a:pt x="17" y="0"/>
                      <a:pt x="0" y="8"/>
                      <a:pt x="0" y="35"/>
                    </a:cubicBezTo>
                    <a:cubicBezTo>
                      <a:pt x="0" y="700"/>
                      <a:pt x="0" y="700"/>
                      <a:pt x="0" y="700"/>
                    </a:cubicBezTo>
                    <a:cubicBezTo>
                      <a:pt x="0" y="726"/>
                      <a:pt x="20" y="738"/>
                      <a:pt x="44" y="727"/>
                    </a:cubicBezTo>
                    <a:cubicBezTo>
                      <a:pt x="513" y="505"/>
                      <a:pt x="513" y="505"/>
                      <a:pt x="513" y="505"/>
                    </a:cubicBezTo>
                    <a:cubicBezTo>
                      <a:pt x="537" y="494"/>
                      <a:pt x="556" y="463"/>
                      <a:pt x="556" y="437"/>
                    </a:cubicBezTo>
                    <a:cubicBezTo>
                      <a:pt x="556" y="87"/>
                      <a:pt x="556" y="87"/>
                      <a:pt x="556" y="87"/>
                    </a:cubicBezTo>
                    <a:cubicBezTo>
                      <a:pt x="556" y="60"/>
                      <a:pt x="537" y="48"/>
                      <a:pt x="513" y="60"/>
                    </a:cubicBezTo>
                    <a:cubicBezTo>
                      <a:pt x="304" y="166"/>
                      <a:pt x="304" y="166"/>
                      <a:pt x="304" y="166"/>
                    </a:cubicBezTo>
                    <a:cubicBezTo>
                      <a:pt x="304" y="166"/>
                      <a:pt x="304" y="166"/>
                      <a:pt x="304"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grpSp>
        <p:sp>
          <p:nvSpPr>
            <p:cNvPr id="36" name="TextBox 35"/>
            <p:cNvSpPr txBox="1"/>
            <p:nvPr/>
          </p:nvSpPr>
          <p:spPr>
            <a:xfrm>
              <a:off x="7507283" y="5848833"/>
              <a:ext cx="3115054" cy="738664"/>
            </a:xfrm>
            <a:prstGeom prst="rect">
              <a:avLst/>
            </a:prstGeom>
            <a:noFill/>
          </p:spPr>
          <p:txBody>
            <a:bodyPr wrap="square" lIns="179285" tIns="143428" rIns="179285" bIns="143428" rtlCol="0">
              <a:spAutoFit/>
            </a:bodyPr>
            <a:lstStyle/>
            <a:p>
              <a:pPr algn="ctr">
                <a:lnSpc>
                  <a:spcPct val="90000"/>
                </a:lnSpc>
              </a:pPr>
              <a:r>
                <a:rPr lang="en-US" sz="1568" dirty="0">
                  <a:gradFill>
                    <a:gsLst>
                      <a:gs pos="9735">
                        <a:schemeClr val="tx1"/>
                      </a:gs>
                      <a:gs pos="30000">
                        <a:schemeClr val="tx1"/>
                      </a:gs>
                    </a:gsLst>
                    <a:lin ang="5400000" scaled="0"/>
                  </a:gradFill>
                </a:rPr>
                <a:t>.NET Compilers Platform</a:t>
              </a:r>
            </a:p>
            <a:p>
              <a:pPr algn="ctr">
                <a:lnSpc>
                  <a:spcPct val="90000"/>
                </a:lnSpc>
              </a:pPr>
              <a:r>
                <a:rPr lang="en-US" sz="1568" dirty="0">
                  <a:gradFill>
                    <a:gsLst>
                      <a:gs pos="9735">
                        <a:schemeClr val="tx1"/>
                      </a:gs>
                      <a:gs pos="30000">
                        <a:schemeClr val="tx1"/>
                      </a:gs>
                    </a:gsLst>
                    <a:lin ang="5400000" scaled="0"/>
                  </a:gradFill>
                </a:rPr>
                <a:t>(a.k.a. ROSLYN)</a:t>
              </a:r>
            </a:p>
          </p:txBody>
        </p:sp>
        <p:grpSp>
          <p:nvGrpSpPr>
            <p:cNvPr id="38" name="Group 37"/>
            <p:cNvGrpSpPr/>
            <p:nvPr/>
          </p:nvGrpSpPr>
          <p:grpSpPr>
            <a:xfrm>
              <a:off x="6326883" y="4852668"/>
              <a:ext cx="2186909" cy="738664"/>
              <a:chOff x="6326883" y="2267288"/>
              <a:chExt cx="2186909" cy="738664"/>
            </a:xfrm>
          </p:grpSpPr>
          <p:sp>
            <p:nvSpPr>
              <p:cNvPr id="39" name="TextBox 38"/>
              <p:cNvSpPr txBox="1"/>
              <p:nvPr/>
            </p:nvSpPr>
            <p:spPr>
              <a:xfrm>
                <a:off x="6326883" y="2267288"/>
                <a:ext cx="2186909" cy="738664"/>
              </a:xfrm>
              <a:prstGeom prst="rect">
                <a:avLst/>
              </a:prstGeom>
              <a:noFill/>
            </p:spPr>
            <p:txBody>
              <a:bodyPr wrap="square" lIns="179285" tIns="143428" rIns="179285" bIns="143428" rtlCol="0">
                <a:spAutoFit/>
              </a:bodyPr>
              <a:lstStyle/>
              <a:p>
                <a:pPr>
                  <a:lnSpc>
                    <a:spcPct val="90000"/>
                  </a:lnSpc>
                </a:pPr>
                <a:r>
                  <a:rPr lang="en-US" sz="1568" dirty="0">
                    <a:gradFill>
                      <a:gsLst>
                        <a:gs pos="2917">
                          <a:schemeClr val="tx1"/>
                        </a:gs>
                        <a:gs pos="30000">
                          <a:schemeClr val="tx1"/>
                        </a:gs>
                      </a:gsLst>
                      <a:lin ang="5400000" scaled="0"/>
                    </a:gradFill>
                    <a:latin typeface="Segoe UI" charset="0"/>
                    <a:ea typeface="Segoe UI" charset="0"/>
                    <a:cs typeface="Segoe UI" charset="0"/>
                  </a:rPr>
                  <a:t>C#, VB</a:t>
                </a:r>
              </a:p>
              <a:p>
                <a:pPr>
                  <a:lnSpc>
                    <a:spcPct val="90000"/>
                  </a:lnSpc>
                </a:pPr>
                <a:r>
                  <a:rPr lang="en-US" sz="1568" dirty="0">
                    <a:gradFill>
                      <a:gsLst>
                        <a:gs pos="2917">
                          <a:schemeClr val="tx1"/>
                        </a:gs>
                        <a:gs pos="30000">
                          <a:schemeClr val="tx1"/>
                        </a:gs>
                      </a:gsLst>
                      <a:lin ang="5400000" scaled="0"/>
                    </a:gradFill>
                    <a:latin typeface="Segoe UI" charset="0"/>
                    <a:ea typeface="Segoe UI" charset="0"/>
                    <a:cs typeface="Segoe UI" charset="0"/>
                  </a:rPr>
                  <a:t>Source code</a:t>
                </a:r>
              </a:p>
            </p:txBody>
          </p:sp>
          <p:cxnSp>
            <p:nvCxnSpPr>
              <p:cNvPr id="40" name="Straight Arrow Connector 39"/>
              <p:cNvCxnSpPr/>
              <p:nvPr/>
            </p:nvCxnSpPr>
            <p:spPr>
              <a:xfrm>
                <a:off x="7697337" y="2636620"/>
                <a:ext cx="641445" cy="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9820557" y="4852668"/>
              <a:ext cx="2753292" cy="738664"/>
              <a:chOff x="9820557" y="2267288"/>
              <a:chExt cx="2753292" cy="738664"/>
            </a:xfrm>
          </p:grpSpPr>
          <p:sp>
            <p:nvSpPr>
              <p:cNvPr id="43" name="TextBox 42"/>
              <p:cNvSpPr txBox="1"/>
              <p:nvPr/>
            </p:nvSpPr>
            <p:spPr>
              <a:xfrm>
                <a:off x="10386940" y="2267288"/>
                <a:ext cx="2186909" cy="738664"/>
              </a:xfrm>
              <a:prstGeom prst="rect">
                <a:avLst/>
              </a:prstGeom>
              <a:noFill/>
            </p:spPr>
            <p:txBody>
              <a:bodyPr wrap="square" lIns="179285" tIns="143428" rIns="179285" bIns="143428" rtlCol="0">
                <a:spAutoFit/>
              </a:bodyPr>
              <a:lstStyle/>
              <a:p>
                <a:pPr>
                  <a:lnSpc>
                    <a:spcPct val="90000"/>
                  </a:lnSpc>
                </a:pPr>
                <a:r>
                  <a:rPr lang="en-US" sz="1568" dirty="0">
                    <a:gradFill>
                      <a:gsLst>
                        <a:gs pos="2917">
                          <a:schemeClr val="tx1"/>
                        </a:gs>
                        <a:gs pos="30000">
                          <a:schemeClr val="tx1"/>
                        </a:gs>
                      </a:gsLst>
                      <a:lin ang="5400000" scaled="0"/>
                    </a:gradFill>
                  </a:rPr>
                  <a:t>.exe/.</a:t>
                </a:r>
                <a:r>
                  <a:rPr lang="en-US" sz="1568" dirty="0" err="1">
                    <a:gradFill>
                      <a:gsLst>
                        <a:gs pos="2917">
                          <a:schemeClr val="tx1"/>
                        </a:gs>
                        <a:gs pos="30000">
                          <a:schemeClr val="tx1"/>
                        </a:gs>
                      </a:gsLst>
                      <a:lin ang="5400000" scaled="0"/>
                    </a:gradFill>
                  </a:rPr>
                  <a:t>dil</a:t>
                </a:r>
                <a:endParaRPr lang="en-US" sz="1568" dirty="0">
                  <a:gradFill>
                    <a:gsLst>
                      <a:gs pos="2917">
                        <a:schemeClr val="tx1"/>
                      </a:gs>
                      <a:gs pos="30000">
                        <a:schemeClr val="tx1"/>
                      </a:gs>
                    </a:gsLst>
                    <a:lin ang="5400000" scaled="0"/>
                  </a:gradFill>
                </a:endParaRPr>
              </a:p>
              <a:p>
                <a:pPr>
                  <a:lnSpc>
                    <a:spcPct val="90000"/>
                  </a:lnSpc>
                </a:pPr>
                <a:r>
                  <a:rPr lang="en-US" sz="1568" dirty="0">
                    <a:gradFill>
                      <a:gsLst>
                        <a:gs pos="2917">
                          <a:schemeClr val="tx1"/>
                        </a:gs>
                        <a:gs pos="30000">
                          <a:schemeClr val="tx1"/>
                        </a:gs>
                      </a:gsLst>
                      <a:lin ang="5400000" scaled="0"/>
                    </a:gradFill>
                  </a:rPr>
                  <a:t>IL assemblies</a:t>
                </a:r>
              </a:p>
            </p:txBody>
          </p:sp>
          <p:cxnSp>
            <p:nvCxnSpPr>
              <p:cNvPr id="44" name="Straight Arrow Connector 43"/>
              <p:cNvCxnSpPr/>
              <p:nvPr/>
            </p:nvCxnSpPr>
            <p:spPr>
              <a:xfrm>
                <a:off x="9820557" y="2636620"/>
                <a:ext cx="641445" cy="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grpSp>
        <p:nvGrpSpPr>
          <p:cNvPr id="49" name="Group 48"/>
          <p:cNvGrpSpPr/>
          <p:nvPr/>
        </p:nvGrpSpPr>
        <p:grpSpPr>
          <a:xfrm>
            <a:off x="8908933" y="3414917"/>
            <a:ext cx="2919039" cy="724143"/>
            <a:chOff x="9087575" y="3482896"/>
            <a:chExt cx="2977572" cy="738664"/>
          </a:xfrm>
        </p:grpSpPr>
        <p:cxnSp>
          <p:nvCxnSpPr>
            <p:cNvPr id="46" name="Straight Arrow Connector 45"/>
            <p:cNvCxnSpPr/>
            <p:nvPr/>
          </p:nvCxnSpPr>
          <p:spPr>
            <a:xfrm rot="5400000">
              <a:off x="8766852" y="3852103"/>
              <a:ext cx="641445" cy="0"/>
            </a:xfrm>
            <a:prstGeom prst="straightConnector1">
              <a:avLst/>
            </a:prstGeom>
            <a:ln w="38100">
              <a:solidFill>
                <a:srgbClr val="661F79"/>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9142732" y="3482896"/>
              <a:ext cx="2922415" cy="738664"/>
            </a:xfrm>
            <a:prstGeom prst="rect">
              <a:avLst/>
            </a:prstGeom>
            <a:noFill/>
          </p:spPr>
          <p:txBody>
            <a:bodyPr wrap="square" lIns="179285" tIns="143428" rIns="179285" bIns="143428" rtlCol="0">
              <a:spAutoFit/>
            </a:bodyPr>
            <a:lstStyle/>
            <a:p>
              <a:pPr>
                <a:lnSpc>
                  <a:spcPct val="90000"/>
                </a:lnSpc>
              </a:pPr>
              <a:r>
                <a:rPr lang="en-US" sz="1568" dirty="0">
                  <a:gradFill>
                    <a:gsLst>
                      <a:gs pos="76991">
                        <a:srgbClr val="661F79"/>
                      </a:gs>
                      <a:gs pos="30000">
                        <a:srgbClr val="661F79"/>
                      </a:gs>
                    </a:gsLst>
                    <a:lin ang="5400000" scaled="0"/>
                  </a:gradFill>
                </a:rPr>
                <a:t>Open platform </a:t>
              </a:r>
              <a:br>
                <a:rPr lang="en-US" sz="1568" dirty="0">
                  <a:gradFill>
                    <a:gsLst>
                      <a:gs pos="76991">
                        <a:srgbClr val="661F79"/>
                      </a:gs>
                      <a:gs pos="30000">
                        <a:srgbClr val="661F79"/>
                      </a:gs>
                    </a:gsLst>
                    <a:lin ang="5400000" scaled="0"/>
                  </a:gradFill>
                </a:rPr>
              </a:br>
              <a:r>
                <a:rPr lang="en-US" sz="1568" dirty="0">
                  <a:gradFill>
                    <a:gsLst>
                      <a:gs pos="76991">
                        <a:srgbClr val="661F79"/>
                      </a:gs>
                      <a:gs pos="30000">
                        <a:srgbClr val="661F79"/>
                      </a:gs>
                    </a:gsLst>
                    <a:lin ang="5400000" scaled="0"/>
                  </a:gradFill>
                </a:rPr>
                <a:t>for developers</a:t>
              </a:r>
            </a:p>
          </p:txBody>
        </p:sp>
      </p:grpSp>
    </p:spTree>
    <p:extLst>
      <p:ext uri="{BB962C8B-B14F-4D97-AF65-F5344CB8AC3E}">
        <p14:creationId xmlns:p14="http://schemas.microsoft.com/office/powerpoint/2010/main" val="14771710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00" fill="hold"/>
                                        <p:tgtEl>
                                          <p:spTgt spid="15"/>
                                        </p:tgtEl>
                                        <p:attrNameLst>
                                          <p:attrName>ppt_x</p:attrName>
                                        </p:attrNameLst>
                                      </p:cBhvr>
                                      <p:tavLst>
                                        <p:tav tm="0">
                                          <p:val>
                                            <p:strVal val="0-#ppt_w/2"/>
                                          </p:val>
                                        </p:tav>
                                        <p:tav tm="100000">
                                          <p:val>
                                            <p:strVal val="#ppt_x"/>
                                          </p:val>
                                        </p:tav>
                                      </p:tavLst>
                                    </p:anim>
                                    <p:anim calcmode="lin" valueType="num">
                                      <p:cBhvr additive="base">
                                        <p:cTn id="8" dur="7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1200"/>
                            </p:stCondLst>
                            <p:childTnLst>
                              <p:par>
                                <p:cTn id="14" presetID="10" presetClass="entr" presetSubtype="0"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Effect transition="in" filter="fade">
                                      <p:cBhvr>
                                        <p:cTn id="16" dur="500"/>
                                        <p:tgtEl>
                                          <p:spTgt spid="4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500"/>
                                        <p:tgtEl>
                                          <p:spTgt spid="49"/>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88"/>
            <a:ext cx="5647789" cy="6857026"/>
          </a:xfrm>
          <a:prstGeom prst="rect">
            <a:avLst/>
          </a:prstGeom>
          <a:solidFill>
            <a:srgbClr val="661F79"/>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21320" tIns="2061777" rIns="179285" bIns="143428" numCol="1" rtlCol="0" anchor="t" anchorCtr="0" compatLnSpc="1">
            <a:prstTxWarp prst="textNoShape">
              <a:avLst/>
            </a:prstTxWarp>
          </a:bodyPr>
          <a:lstStyle/>
          <a:p>
            <a:pPr defTabSz="914098">
              <a:lnSpc>
                <a:spcPct val="90000"/>
              </a:lnSpc>
              <a:spcBef>
                <a:spcPts val="1765"/>
              </a:spcBef>
            </a:pPr>
            <a:endParaRPr lang="en-US" sz="2745" dirty="0">
              <a:gradFill>
                <a:gsLst>
                  <a:gs pos="100000">
                    <a:srgbClr val="FFFFFF"/>
                  </a:gs>
                  <a:gs pos="0">
                    <a:srgbClr val="FFFFFF"/>
                  </a:gs>
                </a:gsLst>
                <a:lin ang="5400000" scaled="0"/>
              </a:gradFill>
              <a:latin typeface="Segoe UI Light"/>
              <a:ea typeface="ＭＳ Ｐゴシック" charset="0"/>
            </a:endParaRPr>
          </a:p>
        </p:txBody>
      </p:sp>
      <p:sp>
        <p:nvSpPr>
          <p:cNvPr id="4" name="Title 1"/>
          <p:cNvSpPr>
            <a:spLocks noGrp="1"/>
          </p:cNvSpPr>
          <p:nvPr>
            <p:ph type="title"/>
          </p:nvPr>
        </p:nvSpPr>
        <p:spPr>
          <a:xfrm>
            <a:off x="269241" y="289957"/>
            <a:ext cx="11655840" cy="899537"/>
          </a:xfrm>
        </p:spPr>
        <p:txBody>
          <a:bodyPr>
            <a:normAutofit fontScale="90000"/>
          </a:bodyPr>
          <a:lstStyle/>
          <a:p>
            <a:r>
              <a:rPr lang="en-US" dirty="0" smtClean="0">
                <a:gradFill>
                  <a:gsLst>
                    <a:gs pos="21239">
                      <a:schemeClr val="bg1"/>
                    </a:gs>
                    <a:gs pos="59000">
                      <a:schemeClr val="bg1"/>
                    </a:gs>
                  </a:gsLst>
                  <a:lin ang="5400000" scaled="0"/>
                </a:gradFill>
              </a:rPr>
              <a:t>.NET Compiler </a:t>
            </a:r>
            <a:br>
              <a:rPr lang="en-US" dirty="0" smtClean="0">
                <a:gradFill>
                  <a:gsLst>
                    <a:gs pos="21239">
                      <a:schemeClr val="bg1"/>
                    </a:gs>
                    <a:gs pos="59000">
                      <a:schemeClr val="bg1"/>
                    </a:gs>
                  </a:gsLst>
                  <a:lin ang="5400000" scaled="0"/>
                </a:gradFill>
              </a:rPr>
            </a:br>
            <a:r>
              <a:rPr lang="en-US" dirty="0" smtClean="0">
                <a:gradFill>
                  <a:gsLst>
                    <a:gs pos="21239">
                      <a:schemeClr val="bg1"/>
                    </a:gs>
                    <a:gs pos="59000">
                      <a:schemeClr val="bg1"/>
                    </a:gs>
                  </a:gsLst>
                  <a:lin ang="5400000" scaled="0"/>
                </a:gradFill>
              </a:rPr>
              <a:t>Platform (“Roslyn”) </a:t>
            </a:r>
            <a:endParaRPr lang="en-US" dirty="0">
              <a:gradFill>
                <a:gsLst>
                  <a:gs pos="21239">
                    <a:schemeClr val="bg1"/>
                  </a:gs>
                  <a:gs pos="59000">
                    <a:schemeClr val="bg1"/>
                  </a:gs>
                </a:gsLst>
                <a:lin ang="5400000" scaled="0"/>
              </a:gradFill>
            </a:endParaRPr>
          </a:p>
        </p:txBody>
      </p:sp>
      <p:pic>
        <p:nvPicPr>
          <p:cNvPr id="2" name="Picture 1"/>
          <p:cNvPicPr>
            <a:picLocks noChangeAspect="1"/>
          </p:cNvPicPr>
          <p:nvPr/>
        </p:nvPicPr>
        <p:blipFill>
          <a:blip r:embed="rId3"/>
          <a:stretch>
            <a:fillRect/>
          </a:stretch>
        </p:blipFill>
        <p:spPr>
          <a:xfrm>
            <a:off x="5719507" y="1322363"/>
            <a:ext cx="6472493" cy="3678702"/>
          </a:xfrm>
          <a:prstGeom prst="rect">
            <a:avLst/>
          </a:prstGeom>
        </p:spPr>
      </p:pic>
      <p:sp>
        <p:nvSpPr>
          <p:cNvPr id="51" name="Rectangle 50"/>
          <p:cNvSpPr/>
          <p:nvPr/>
        </p:nvSpPr>
        <p:spPr>
          <a:xfrm>
            <a:off x="356393" y="2191497"/>
            <a:ext cx="4665773" cy="1240095"/>
          </a:xfrm>
          <a:prstGeom prst="rect">
            <a:avLst/>
          </a:prstGeom>
        </p:spPr>
        <p:txBody>
          <a:bodyPr wrap="square">
            <a:spAutoFit/>
          </a:bodyPr>
          <a:lstStyle/>
          <a:p>
            <a:pPr defTabSz="914098">
              <a:lnSpc>
                <a:spcPct val="90000"/>
              </a:lnSpc>
              <a:spcBef>
                <a:spcPts val="882"/>
              </a:spcBef>
            </a:pPr>
            <a:r>
              <a:rPr lang="en-US" sz="2745" b="1" dirty="0">
                <a:gradFill>
                  <a:gsLst>
                    <a:gs pos="100000">
                      <a:srgbClr val="FFFFFF"/>
                    </a:gs>
                    <a:gs pos="0">
                      <a:srgbClr val="FFFFFF"/>
                    </a:gs>
                  </a:gsLst>
                  <a:lin ang="5400000" scaled="0"/>
                </a:gradFill>
                <a:latin typeface="Segoe UI Semibold" panose="020B0702040204020203" pitchFamily="34" charset="0"/>
                <a:ea typeface="ＭＳ Ｐゴシック" charset="0"/>
                <a:cs typeface="Segoe UI Semibold" panose="020B0702040204020203" pitchFamily="34" charset="0"/>
              </a:rPr>
              <a:t>FROM</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Isolated/closed compilers</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Hard to extend </a:t>
            </a:r>
            <a:r>
              <a:rPr lang="en-US" sz="1961" dirty="0" err="1">
                <a:gradFill>
                  <a:gsLst>
                    <a:gs pos="100000">
                      <a:srgbClr val="FFFFFF"/>
                    </a:gs>
                    <a:gs pos="0">
                      <a:srgbClr val="FFFFFF"/>
                    </a:gs>
                  </a:gsLst>
                  <a:lin ang="5400000" scaled="0"/>
                </a:gradFill>
                <a:latin typeface="Segoe UI Light" charset="0"/>
                <a:ea typeface="Segoe UI Light" charset="0"/>
                <a:cs typeface="Segoe UI Light" charset="0"/>
              </a:rPr>
              <a:t>dev</a:t>
            </a:r>
            <a:r>
              <a:rPr lang="en-US" sz="1961" dirty="0">
                <a:gradFill>
                  <a:gsLst>
                    <a:gs pos="100000">
                      <a:srgbClr val="FFFFFF"/>
                    </a:gs>
                    <a:gs pos="0">
                      <a:srgbClr val="FFFFFF"/>
                    </a:gs>
                  </a:gsLst>
                  <a:lin ang="5400000" scaled="0"/>
                </a:gradFill>
                <a:latin typeface="Segoe UI Light" charset="0"/>
                <a:ea typeface="Segoe UI Light" charset="0"/>
                <a:cs typeface="Segoe UI Light" charset="0"/>
              </a:rPr>
              <a:t> experience</a:t>
            </a:r>
            <a:endParaRPr lang="en-US" sz="1961" dirty="0">
              <a:solidFill>
                <a:srgbClr val="000000"/>
              </a:solidFill>
              <a:latin typeface="Segoe UI Light" charset="0"/>
              <a:ea typeface="Segoe UI Light" charset="0"/>
              <a:cs typeface="Segoe UI Light" charset="0"/>
            </a:endParaRPr>
          </a:p>
        </p:txBody>
      </p:sp>
      <p:sp>
        <p:nvSpPr>
          <p:cNvPr id="61" name="Rectangle 60"/>
          <p:cNvSpPr/>
          <p:nvPr/>
        </p:nvSpPr>
        <p:spPr>
          <a:xfrm>
            <a:off x="356393" y="3653107"/>
            <a:ext cx="4873800" cy="2394198"/>
          </a:xfrm>
          <a:prstGeom prst="rect">
            <a:avLst/>
          </a:prstGeom>
        </p:spPr>
        <p:txBody>
          <a:bodyPr wrap="square">
            <a:spAutoFit/>
          </a:bodyPr>
          <a:lstStyle/>
          <a:p>
            <a:pPr defTabSz="914098">
              <a:lnSpc>
                <a:spcPct val="90000"/>
              </a:lnSpc>
              <a:spcBef>
                <a:spcPts val="882"/>
              </a:spcBef>
            </a:pPr>
            <a:r>
              <a:rPr lang="en-US" sz="2745" b="1" dirty="0">
                <a:gradFill>
                  <a:gsLst>
                    <a:gs pos="100000">
                      <a:srgbClr val="FFFFFF"/>
                    </a:gs>
                    <a:gs pos="0">
                      <a:srgbClr val="FFFFFF"/>
                    </a:gs>
                  </a:gsLst>
                  <a:lin ang="5400000" scaled="0"/>
                </a:gradFill>
                <a:latin typeface="Segoe UI Semibold" panose="020B0702040204020203" pitchFamily="34" charset="0"/>
                <a:ea typeface="ＭＳ Ｐゴシック" charset="0"/>
                <a:cs typeface="Segoe UI Semibold" panose="020B0702040204020203" pitchFamily="34" charset="0"/>
              </a:rPr>
              <a:t>TO</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API: open platform</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Rich IDE experiences/refactoring</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Code analysis</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Custom diagnostics</a:t>
            </a:r>
          </a:p>
          <a:p>
            <a:pPr defTabSz="914098">
              <a:lnSpc>
                <a:spcPct val="90000"/>
              </a:lnSpc>
              <a:spcBef>
                <a:spcPts val="882"/>
              </a:spcBef>
              <a:buClr>
                <a:schemeClr val="bg2"/>
              </a:buClr>
              <a:buSzPct val="80000"/>
            </a:pPr>
            <a:r>
              <a:rPr lang="en-US" sz="1961" dirty="0">
                <a:gradFill>
                  <a:gsLst>
                    <a:gs pos="100000">
                      <a:srgbClr val="FFFFFF"/>
                    </a:gs>
                    <a:gs pos="0">
                      <a:srgbClr val="FFFFFF"/>
                    </a:gs>
                  </a:gsLst>
                  <a:lin ang="5400000" scaled="0"/>
                </a:gradFill>
                <a:latin typeface="Segoe UI Light" charset="0"/>
                <a:ea typeface="Segoe UI Light" charset="0"/>
                <a:cs typeface="Segoe UI Light" charset="0"/>
              </a:rPr>
              <a:t>Open Source compilers</a:t>
            </a:r>
            <a:endParaRPr lang="en-US" sz="1961" dirty="0">
              <a:solidFill>
                <a:srgbClr val="000000"/>
              </a:solidFill>
              <a:latin typeface="Segoe UI Light" charset="0"/>
              <a:ea typeface="Segoe UI Light" charset="0"/>
              <a:cs typeface="Segoe UI Light" charset="0"/>
            </a:endParaRPr>
          </a:p>
        </p:txBody>
      </p:sp>
    </p:spTree>
    <p:extLst>
      <p:ext uri="{BB962C8B-B14F-4D97-AF65-F5344CB8AC3E}">
        <p14:creationId xmlns:p14="http://schemas.microsoft.com/office/powerpoint/2010/main" val="10003725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00" fill="hold"/>
                                        <p:tgtEl>
                                          <p:spTgt spid="15"/>
                                        </p:tgtEl>
                                        <p:attrNameLst>
                                          <p:attrName>ppt_x</p:attrName>
                                        </p:attrNameLst>
                                      </p:cBhvr>
                                      <p:tavLst>
                                        <p:tav tm="0">
                                          <p:val>
                                            <p:strVal val="0-#ppt_w/2"/>
                                          </p:val>
                                        </p:tav>
                                        <p:tav tm="100000">
                                          <p:val>
                                            <p:strVal val="#ppt_x"/>
                                          </p:val>
                                        </p:tav>
                                      </p:tavLst>
                                    </p:anim>
                                    <p:anim calcmode="lin" valueType="num">
                                      <p:cBhvr additive="base">
                                        <p:cTn id="8" dur="7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But what about Mono?</a:t>
            </a:r>
            <a:endParaRPr lang="en-US" dirty="0"/>
          </a:p>
        </p:txBody>
      </p:sp>
      <p:sp>
        <p:nvSpPr>
          <p:cNvPr id="2" name="Text Placeholder 1"/>
          <p:cNvSpPr>
            <a:spLocks noGrp="1"/>
          </p:cNvSpPr>
          <p:nvPr>
            <p:ph idx="1"/>
          </p:nvPr>
        </p:nvSpPr>
        <p:spPr/>
        <p:txBody>
          <a:bodyPr>
            <a:normAutofit fontScale="92500" lnSpcReduction="10000"/>
          </a:bodyPr>
          <a:lstStyle/>
          <a:p>
            <a:r>
              <a:rPr lang="en-US" sz="3529" dirty="0"/>
              <a:t>Mono is a very popular platform for mobile .NET development on iOS and Android</a:t>
            </a:r>
          </a:p>
          <a:p>
            <a:r>
              <a:rPr lang="en-US" sz="3529" dirty="0"/>
              <a:t>It enjoys strong support from both the open source community as well </a:t>
            </a:r>
            <a:r>
              <a:rPr lang="en-US" sz="3529" dirty="0" err="1"/>
              <a:t>Xamarin</a:t>
            </a:r>
            <a:r>
              <a:rPr lang="en-US" sz="3529" dirty="0"/>
              <a:t>, Unity, etc.</a:t>
            </a:r>
          </a:p>
          <a:p>
            <a:r>
              <a:rPr lang="en-US" sz="3529" dirty="0"/>
              <a:t>While great for mobile scenarios, Mono wasn’t designed for server/cloud </a:t>
            </a:r>
            <a:r>
              <a:rPr lang="en-US" sz="3529" b="1" i="1" dirty="0"/>
              <a:t>production-grade</a:t>
            </a:r>
            <a:r>
              <a:rPr lang="en-US" sz="3529" dirty="0"/>
              <a:t> scenarios, i.e.</a:t>
            </a:r>
          </a:p>
          <a:p>
            <a:pPr lvl="1"/>
            <a:r>
              <a:rPr lang="en-US" sz="1961" dirty="0">
                <a:latin typeface="+mj-lt"/>
              </a:rPr>
              <a:t>High throughput</a:t>
            </a:r>
          </a:p>
          <a:p>
            <a:pPr lvl="1"/>
            <a:r>
              <a:rPr lang="en-US" sz="1961" dirty="0">
                <a:latin typeface="+mj-lt"/>
              </a:rPr>
              <a:t>Scale up/out</a:t>
            </a:r>
          </a:p>
          <a:p>
            <a:r>
              <a:rPr lang="en-US" sz="3529" dirty="0" smtClean="0"/>
              <a:t>Ongoing </a:t>
            </a:r>
            <a:r>
              <a:rPr lang="en-US" sz="3529" dirty="0"/>
              <a:t>collaboration on GitHub with the Mono community</a:t>
            </a:r>
          </a:p>
        </p:txBody>
      </p:sp>
    </p:spTree>
    <p:extLst>
      <p:ext uri="{BB962C8B-B14F-4D97-AF65-F5344CB8AC3E}">
        <p14:creationId xmlns:p14="http://schemas.microsoft.com/office/powerpoint/2010/main" val="21263621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7963552" y="1636152"/>
            <a:ext cx="3361593" cy="4780932"/>
          </a:xfrm>
          <a:prstGeom prst="rect">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5" name="Rectangle 4"/>
          <p:cNvSpPr/>
          <p:nvPr/>
        </p:nvSpPr>
        <p:spPr bwMode="auto">
          <a:xfrm>
            <a:off x="866855" y="1636152"/>
            <a:ext cx="6947292" cy="4780932"/>
          </a:xfrm>
          <a:prstGeom prst="rect">
            <a:avLst/>
          </a:prstGeom>
          <a:ln>
            <a:headEnd type="none" w="med" len="med"/>
            <a:tailEnd type="none" w="med" len="med"/>
          </a:ln>
        </p:spPr>
        <p:style>
          <a:lnRef idx="3">
            <a:schemeClr val="lt1"/>
          </a:lnRef>
          <a:fillRef idx="1">
            <a:schemeClr val="accent4"/>
          </a:fillRef>
          <a:effectRef idx="1">
            <a:schemeClr val="accent4"/>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latin typeface="+mj-lt"/>
              <a:ea typeface="Segoe UI" pitchFamily="34" charset="0"/>
              <a:cs typeface="Segoe UI" pitchFamily="34" charset="0"/>
            </a:endParaRPr>
          </a:p>
        </p:txBody>
      </p:sp>
      <p:graphicFrame>
        <p:nvGraphicFramePr>
          <p:cNvPr id="4" name="Diagram 3"/>
          <p:cNvGraphicFramePr>
            <a:graphicFrameLocks noChangeAspect="1"/>
          </p:cNvGraphicFramePr>
          <p:nvPr>
            <p:extLst/>
          </p:nvPr>
        </p:nvGraphicFramePr>
        <p:xfrm>
          <a:off x="1016001" y="614876"/>
          <a:ext cx="10160000" cy="67733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Picture 2" descr="http://upload.wikimedia.org/wikipedia/commons/thumb/f/fa/Apple_logo_black.svg/100px-Apple_logo_black.svg.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630273" y="2009660"/>
            <a:ext cx="933776" cy="93377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Icon"/>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270838" y="2028336"/>
            <a:ext cx="747021" cy="89642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83612" y="2103038"/>
            <a:ext cx="821723" cy="821723"/>
          </a:xfrm>
          <a:prstGeom prst="rect">
            <a:avLst/>
          </a:prstGeom>
        </p:spPr>
      </p:pic>
      <p:sp>
        <p:nvSpPr>
          <p:cNvPr id="2" name="Title 1"/>
          <p:cNvSpPr>
            <a:spLocks noGrp="1"/>
          </p:cNvSpPr>
          <p:nvPr>
            <p:ph type="title"/>
          </p:nvPr>
        </p:nvSpPr>
        <p:spPr/>
        <p:txBody>
          <a:bodyPr/>
          <a:lstStyle/>
          <a:p>
            <a:r>
              <a:rPr lang="en-US" dirty="0" smtClean="0"/>
              <a:t>How do I get the bits?</a:t>
            </a:r>
            <a:endParaRPr lang="en-US" dirty="0"/>
          </a:p>
        </p:txBody>
      </p:sp>
    </p:spTree>
    <p:extLst>
      <p:ext uri="{BB962C8B-B14F-4D97-AF65-F5344CB8AC3E}">
        <p14:creationId xmlns:p14="http://schemas.microsoft.com/office/powerpoint/2010/main" val="7093935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951470" y="1196504"/>
            <a:ext cx="10540314" cy="4153972"/>
          </a:xfrm>
        </p:spPr>
        <p:txBody>
          <a:bodyPr>
            <a:normAutofit/>
          </a:bodyPr>
          <a:lstStyle/>
          <a:p>
            <a:r>
              <a:rPr lang="en-US" dirty="0" smtClean="0"/>
              <a:t>Open-source, cross-platform, multiple devices</a:t>
            </a:r>
            <a:br>
              <a:rPr lang="en-US" dirty="0" smtClean="0"/>
            </a:br>
            <a:r>
              <a:rPr lang="en-US" dirty="0" smtClean="0"/>
              <a:t/>
            </a:r>
            <a:br>
              <a:rPr lang="en-US" dirty="0" smtClean="0"/>
            </a:br>
            <a:r>
              <a:rPr lang="en-US" dirty="0" smtClean="0"/>
              <a:t>	your world has changed….</a:t>
            </a:r>
            <a:br>
              <a:rPr lang="en-US" dirty="0" smtClean="0"/>
            </a:br>
            <a:r>
              <a:rPr lang="en-US" dirty="0" smtClean="0"/>
              <a:t>	</a:t>
            </a:r>
            <a:r>
              <a:rPr lang="en-US" dirty="0"/>
              <a:t>	</a:t>
            </a:r>
            <a:r>
              <a:rPr lang="en-US" dirty="0" smtClean="0"/>
              <a:t>Microsoft is coming too.</a:t>
            </a:r>
            <a:endParaRPr lang="en-US" dirty="0"/>
          </a:p>
        </p:txBody>
      </p:sp>
    </p:spTree>
    <p:extLst>
      <p:ext uri="{BB962C8B-B14F-4D97-AF65-F5344CB8AC3E}">
        <p14:creationId xmlns:p14="http://schemas.microsoft.com/office/powerpoint/2010/main" val="294702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r>
              <a:rPr lang="en-US" dirty="0" smtClean="0"/>
              <a:t>DEMO: .NET Core 5 on Mac OSX</a:t>
            </a:r>
            <a:endParaRPr lang="en-US" dirty="0"/>
          </a:p>
        </p:txBody>
      </p:sp>
    </p:spTree>
    <p:extLst>
      <p:ext uri="{BB962C8B-B14F-4D97-AF65-F5344CB8AC3E}">
        <p14:creationId xmlns:p14="http://schemas.microsoft.com/office/powerpoint/2010/main" val="1341443181"/>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Topics</a:t>
            </a:r>
            <a:endParaRPr lang="en-US" dirty="0"/>
          </a:p>
        </p:txBody>
      </p:sp>
      <p:sp>
        <p:nvSpPr>
          <p:cNvPr id="2" name="Text Placeholder 1"/>
          <p:cNvSpPr>
            <a:spLocks noGrp="1"/>
          </p:cNvSpPr>
          <p:nvPr>
            <p:ph sz="half" idx="1"/>
          </p:nvPr>
        </p:nvSpPr>
        <p:spPr>
          <a:xfrm>
            <a:off x="838200" y="1825625"/>
            <a:ext cx="7131908" cy="4351338"/>
          </a:xfrm>
        </p:spPr>
        <p:txBody>
          <a:bodyPr>
            <a:normAutofit/>
          </a:bodyPr>
          <a:lstStyle/>
          <a:p>
            <a:r>
              <a:rPr lang="en-US" sz="3529" dirty="0"/>
              <a:t>Vision and trends (10)</a:t>
            </a:r>
          </a:p>
          <a:p>
            <a:r>
              <a:rPr lang="en-US" sz="3529" dirty="0" smtClean="0"/>
              <a:t>.NET 2015 (20)</a:t>
            </a:r>
          </a:p>
          <a:p>
            <a:r>
              <a:rPr lang="en-US" sz="3529" b="1" dirty="0" smtClean="0"/>
              <a:t>Containers (20)</a:t>
            </a:r>
          </a:p>
          <a:p>
            <a:r>
              <a:rPr lang="en-US" sz="3529" dirty="0" smtClean="0"/>
              <a:t>ASP.NET 5 (20)</a:t>
            </a:r>
          </a:p>
          <a:p>
            <a:r>
              <a:rPr lang="en-US" sz="3529" dirty="0" smtClean="0"/>
              <a:t>C# 6 (10)</a:t>
            </a:r>
          </a:p>
          <a:p>
            <a:endParaRPr lang="en-US" sz="3129" dirty="0" smtClean="0"/>
          </a:p>
          <a:p>
            <a:pPr lvl="1"/>
            <a:endParaRPr lang="en-US" sz="3129" dirty="0" smtClean="0"/>
          </a:p>
          <a:p>
            <a:endParaRPr lang="en-US" sz="3529" dirty="0" smtClean="0"/>
          </a:p>
        </p:txBody>
      </p:sp>
      <p:sp>
        <p:nvSpPr>
          <p:cNvPr id="4" name="Content Placeholder 3"/>
          <p:cNvSpPr>
            <a:spLocks noGrp="1"/>
          </p:cNvSpPr>
          <p:nvPr>
            <p:ph sz="half" idx="2"/>
          </p:nvPr>
        </p:nvSpPr>
        <p:spPr>
          <a:xfrm>
            <a:off x="8773296" y="1825625"/>
            <a:ext cx="2580503" cy="4351338"/>
          </a:xfrm>
        </p:spPr>
        <p:txBody>
          <a:bodyPr>
            <a:normAutofit/>
          </a:bodyPr>
          <a:lstStyle/>
          <a:p>
            <a:endParaRPr lang="en-US"/>
          </a:p>
        </p:txBody>
      </p:sp>
    </p:spTree>
    <p:extLst>
      <p:ext uri="{BB962C8B-B14F-4D97-AF65-F5344CB8AC3E}">
        <p14:creationId xmlns:p14="http://schemas.microsoft.com/office/powerpoint/2010/main" val="11927075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88"/>
            <a:ext cx="5647789" cy="6857026"/>
          </a:xfrm>
          <a:prstGeom prst="rect">
            <a:avLst/>
          </a:prstGeom>
          <a:solidFill>
            <a:srgbClr val="661F79"/>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21320" tIns="2061777" rIns="179285" bIns="143428" numCol="1" rtlCol="0" anchor="t" anchorCtr="0" compatLnSpc="1">
            <a:prstTxWarp prst="textNoShape">
              <a:avLst/>
            </a:prstTxWarp>
          </a:bodyPr>
          <a:lstStyle/>
          <a:p>
            <a:pPr defTabSz="914098">
              <a:lnSpc>
                <a:spcPct val="90000"/>
              </a:lnSpc>
              <a:spcBef>
                <a:spcPts val="1765"/>
              </a:spcBef>
            </a:pPr>
            <a:endParaRPr lang="en-US" sz="2745" dirty="0">
              <a:gradFill>
                <a:gsLst>
                  <a:gs pos="100000">
                    <a:srgbClr val="FFFFFF"/>
                  </a:gs>
                  <a:gs pos="0">
                    <a:srgbClr val="FFFFFF"/>
                  </a:gs>
                </a:gsLst>
                <a:lin ang="5400000" scaled="0"/>
              </a:gradFill>
              <a:latin typeface="Segoe UI Light"/>
              <a:ea typeface="ＭＳ Ｐゴシック" charset="0"/>
            </a:endParaRPr>
          </a:p>
        </p:txBody>
      </p:sp>
      <p:sp>
        <p:nvSpPr>
          <p:cNvPr id="4" name="Title 1"/>
          <p:cNvSpPr>
            <a:spLocks noGrp="1"/>
          </p:cNvSpPr>
          <p:nvPr>
            <p:ph type="title"/>
          </p:nvPr>
        </p:nvSpPr>
        <p:spPr>
          <a:xfrm>
            <a:off x="269241" y="289957"/>
            <a:ext cx="11655840" cy="899537"/>
          </a:xfrm>
        </p:spPr>
        <p:txBody>
          <a:bodyPr>
            <a:normAutofit/>
          </a:bodyPr>
          <a:lstStyle/>
          <a:p>
            <a:r>
              <a:rPr lang="en-US" dirty="0" smtClean="0">
                <a:gradFill>
                  <a:gsLst>
                    <a:gs pos="21239">
                      <a:schemeClr val="bg1"/>
                    </a:gs>
                    <a:gs pos="59000">
                      <a:schemeClr val="bg1"/>
                    </a:gs>
                  </a:gsLst>
                  <a:lin ang="5400000" scaled="0"/>
                </a:gradFill>
              </a:rPr>
              <a:t>Virtual Machines</a:t>
            </a:r>
            <a:endParaRPr lang="en-US" dirty="0">
              <a:gradFill>
                <a:gsLst>
                  <a:gs pos="21239">
                    <a:schemeClr val="bg1"/>
                  </a:gs>
                  <a:gs pos="59000">
                    <a:schemeClr val="bg1"/>
                  </a:gs>
                </a:gsLst>
                <a:lin ang="5400000" scaled="0"/>
              </a:gradFill>
            </a:endParaRPr>
          </a:p>
        </p:txBody>
      </p:sp>
      <p:sp>
        <p:nvSpPr>
          <p:cNvPr id="3" name="TextBox 2"/>
          <p:cNvSpPr txBox="1"/>
          <p:nvPr/>
        </p:nvSpPr>
        <p:spPr>
          <a:xfrm>
            <a:off x="269241" y="1352282"/>
            <a:ext cx="4998218" cy="2862322"/>
          </a:xfrm>
          <a:prstGeom prst="rect">
            <a:avLst/>
          </a:prstGeom>
          <a:noFill/>
        </p:spPr>
        <p:txBody>
          <a:bodyPr wrap="square" rtlCol="0">
            <a:spAutoFit/>
          </a:bodyPr>
          <a:lstStyle/>
          <a:p>
            <a:r>
              <a:rPr lang="nl-NL" sz="2000" dirty="0" err="1">
                <a:solidFill>
                  <a:schemeClr val="bg1"/>
                </a:solidFill>
                <a:latin typeface="Segoe UI Light" charset="0"/>
                <a:ea typeface="Segoe UI Light" charset="0"/>
                <a:cs typeface="Segoe UI Light" charset="0"/>
              </a:rPr>
              <a:t>Emulates</a:t>
            </a:r>
            <a:r>
              <a:rPr lang="nl-NL" sz="2000" dirty="0">
                <a:solidFill>
                  <a:schemeClr val="bg1"/>
                </a:solidFill>
                <a:latin typeface="Segoe UI Light" charset="0"/>
                <a:ea typeface="Segoe UI Light" charset="0"/>
                <a:cs typeface="Segoe UI Light" charset="0"/>
              </a:rPr>
              <a:t> </a:t>
            </a:r>
            <a:r>
              <a:rPr lang="nl-NL" sz="2000" dirty="0" err="1">
                <a:solidFill>
                  <a:schemeClr val="bg1"/>
                </a:solidFill>
                <a:latin typeface="Segoe UI Light" charset="0"/>
                <a:ea typeface="Segoe UI Light" charset="0"/>
                <a:cs typeface="Segoe UI Light" charset="0"/>
              </a:rPr>
              <a:t>compute</a:t>
            </a:r>
            <a:r>
              <a:rPr lang="nl-NL" sz="2000" dirty="0">
                <a:solidFill>
                  <a:schemeClr val="bg1"/>
                </a:solidFill>
                <a:latin typeface="Segoe UI Light" charset="0"/>
                <a:ea typeface="Segoe UI Light" charset="0"/>
                <a:cs typeface="Segoe UI Light" charset="0"/>
              </a:rPr>
              <a:t> environment</a:t>
            </a:r>
          </a:p>
          <a:p>
            <a:endParaRPr lang="nl-NL" sz="2000" dirty="0" smtClean="0">
              <a:solidFill>
                <a:schemeClr val="bg1"/>
              </a:solidFill>
              <a:latin typeface="Segoe UI Light" charset="0"/>
              <a:ea typeface="Segoe UI Light" charset="0"/>
              <a:cs typeface="Segoe UI Light" charset="0"/>
            </a:endParaRPr>
          </a:p>
          <a:p>
            <a:r>
              <a:rPr lang="nl-NL" sz="2000" dirty="0" err="1" smtClean="0">
                <a:solidFill>
                  <a:schemeClr val="bg1"/>
                </a:solidFill>
                <a:latin typeface="Segoe UI Light" charset="0"/>
                <a:ea typeface="Segoe UI Light" charset="0"/>
                <a:cs typeface="Segoe UI Light" charset="0"/>
              </a:rPr>
              <a:t>Requires</a:t>
            </a:r>
            <a:r>
              <a:rPr lang="nl-NL" sz="2000" dirty="0" smtClean="0">
                <a:solidFill>
                  <a:schemeClr val="bg1"/>
                </a:solidFill>
                <a:latin typeface="Segoe UI Light" charset="0"/>
                <a:ea typeface="Segoe UI Light" charset="0"/>
                <a:cs typeface="Segoe UI Light" charset="0"/>
              </a:rPr>
              <a:t> </a:t>
            </a:r>
            <a:r>
              <a:rPr lang="nl-NL" sz="2000" dirty="0">
                <a:solidFill>
                  <a:schemeClr val="bg1"/>
                </a:solidFill>
                <a:latin typeface="Segoe UI Light" charset="0"/>
                <a:ea typeface="Segoe UI Light" charset="0"/>
                <a:cs typeface="Segoe UI Light" charset="0"/>
              </a:rPr>
              <a:t>full OS</a:t>
            </a:r>
          </a:p>
          <a:p>
            <a:endParaRPr lang="nl-NL" sz="2000" dirty="0" smtClean="0">
              <a:solidFill>
                <a:schemeClr val="bg1"/>
              </a:solidFill>
              <a:latin typeface="Segoe UI Light" charset="0"/>
              <a:ea typeface="Segoe UI Light" charset="0"/>
              <a:cs typeface="Segoe UI Light" charset="0"/>
            </a:endParaRPr>
          </a:p>
          <a:p>
            <a:r>
              <a:rPr lang="nl-NL" sz="2000" dirty="0" err="1" smtClean="0">
                <a:solidFill>
                  <a:schemeClr val="bg1"/>
                </a:solidFill>
                <a:latin typeface="Segoe UI Light" charset="0"/>
                <a:ea typeface="Segoe UI Light" charset="0"/>
                <a:cs typeface="Segoe UI Light" charset="0"/>
              </a:rPr>
              <a:t>Assigned</a:t>
            </a:r>
            <a:r>
              <a:rPr lang="nl-NL" sz="2000" dirty="0" smtClean="0">
                <a:solidFill>
                  <a:schemeClr val="bg1"/>
                </a:solidFill>
                <a:latin typeface="Segoe UI Light" charset="0"/>
                <a:ea typeface="Segoe UI Light" charset="0"/>
                <a:cs typeface="Segoe UI Light" charset="0"/>
              </a:rPr>
              <a:t> </a:t>
            </a:r>
            <a:r>
              <a:rPr lang="nl-NL" sz="2000" dirty="0">
                <a:solidFill>
                  <a:schemeClr val="bg1"/>
                </a:solidFill>
                <a:latin typeface="Segoe UI Light" charset="0"/>
                <a:ea typeface="Segoe UI Light" charset="0"/>
                <a:cs typeface="Segoe UI Light" charset="0"/>
              </a:rPr>
              <a:t>resources (CPU, Memory, HD, </a:t>
            </a:r>
            <a:r>
              <a:rPr lang="nl-NL" sz="2000" dirty="0" err="1">
                <a:solidFill>
                  <a:schemeClr val="bg1"/>
                </a:solidFill>
                <a:latin typeface="Segoe UI Light" charset="0"/>
                <a:ea typeface="Segoe UI Light" charset="0"/>
                <a:cs typeface="Segoe UI Light" charset="0"/>
              </a:rPr>
              <a:t>etc</a:t>
            </a:r>
            <a:r>
              <a:rPr lang="nl-NL" sz="2000" dirty="0">
                <a:solidFill>
                  <a:schemeClr val="bg1"/>
                </a:solidFill>
                <a:latin typeface="Segoe UI Light" charset="0"/>
                <a:ea typeface="Segoe UI Light" charset="0"/>
                <a:cs typeface="Segoe UI Light" charset="0"/>
              </a:rPr>
              <a:t>)</a:t>
            </a:r>
          </a:p>
          <a:p>
            <a:endParaRPr lang="nl-NL" sz="2000" dirty="0" smtClean="0">
              <a:solidFill>
                <a:schemeClr val="bg1"/>
              </a:solidFill>
              <a:latin typeface="Segoe UI Light" charset="0"/>
              <a:ea typeface="Segoe UI Light" charset="0"/>
              <a:cs typeface="Segoe UI Light" charset="0"/>
            </a:endParaRPr>
          </a:p>
          <a:p>
            <a:r>
              <a:rPr lang="nl-NL" sz="2000" dirty="0" smtClean="0">
                <a:solidFill>
                  <a:schemeClr val="bg1"/>
                </a:solidFill>
                <a:latin typeface="Segoe UI Light" charset="0"/>
                <a:ea typeface="Segoe UI Light" charset="0"/>
                <a:cs typeface="Segoe UI Light" charset="0"/>
              </a:rPr>
              <a:t>Runs </a:t>
            </a:r>
            <a:r>
              <a:rPr lang="nl-NL" sz="2000" dirty="0">
                <a:solidFill>
                  <a:schemeClr val="bg1"/>
                </a:solidFill>
                <a:latin typeface="Segoe UI Light" charset="0"/>
                <a:ea typeface="Segoe UI Light" charset="0"/>
                <a:cs typeface="Segoe UI Light" charset="0"/>
              </a:rPr>
              <a:t>on a </a:t>
            </a:r>
            <a:r>
              <a:rPr lang="nl-NL" sz="2000" dirty="0" smtClean="0">
                <a:solidFill>
                  <a:schemeClr val="bg1"/>
                </a:solidFill>
                <a:latin typeface="Segoe UI Light" charset="0"/>
                <a:ea typeface="Segoe UI Light" charset="0"/>
                <a:cs typeface="Segoe UI Light" charset="0"/>
              </a:rPr>
              <a:t>hypervisor(Hyper-V</a:t>
            </a:r>
            <a:r>
              <a:rPr lang="nl-NL" sz="2000" dirty="0">
                <a:solidFill>
                  <a:schemeClr val="bg1"/>
                </a:solidFill>
                <a:latin typeface="Segoe UI Light" charset="0"/>
                <a:ea typeface="Segoe UI Light" charset="0"/>
                <a:cs typeface="Segoe UI Light" charset="0"/>
              </a:rPr>
              <a:t>, VMWare, KVM)</a:t>
            </a:r>
          </a:p>
          <a:p>
            <a:endParaRPr lang="en-US" sz="2000" dirty="0">
              <a:solidFill>
                <a:schemeClr val="bg1"/>
              </a:solidFill>
              <a:latin typeface="Segoe UI Light" charset="0"/>
              <a:ea typeface="Segoe UI Light" charset="0"/>
              <a:cs typeface="Segoe UI Light" charset="0"/>
            </a:endParaRPr>
          </a:p>
        </p:txBody>
      </p:sp>
      <p:sp>
        <p:nvSpPr>
          <p:cNvPr id="16" name="Rectangle 15"/>
          <p:cNvSpPr/>
          <p:nvPr/>
        </p:nvSpPr>
        <p:spPr>
          <a:xfrm>
            <a:off x="7639050" y="5301245"/>
            <a:ext cx="3116179" cy="48577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SERVER</a:t>
            </a:r>
            <a:endParaRPr lang="nl-NL" dirty="0"/>
          </a:p>
        </p:txBody>
      </p:sp>
      <p:sp>
        <p:nvSpPr>
          <p:cNvPr id="17" name="Rectangle 16"/>
          <p:cNvSpPr/>
          <p:nvPr/>
        </p:nvSpPr>
        <p:spPr>
          <a:xfrm>
            <a:off x="7639050" y="4711690"/>
            <a:ext cx="3116179" cy="48577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HOST OS</a:t>
            </a:r>
            <a:endParaRPr lang="nl-NL" dirty="0"/>
          </a:p>
        </p:txBody>
      </p:sp>
      <p:sp>
        <p:nvSpPr>
          <p:cNvPr id="18" name="Rectangle 17"/>
          <p:cNvSpPr/>
          <p:nvPr/>
        </p:nvSpPr>
        <p:spPr>
          <a:xfrm>
            <a:off x="7639050" y="4118611"/>
            <a:ext cx="3116179" cy="48577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HYPERVISOR</a:t>
            </a:r>
            <a:endParaRPr lang="nl-NL" dirty="0"/>
          </a:p>
        </p:txBody>
      </p:sp>
      <p:sp>
        <p:nvSpPr>
          <p:cNvPr id="19" name="Rectangle 18"/>
          <p:cNvSpPr/>
          <p:nvPr/>
        </p:nvSpPr>
        <p:spPr>
          <a:xfrm>
            <a:off x="7639050" y="2592376"/>
            <a:ext cx="1483895" cy="4987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BIN/LIBS</a:t>
            </a:r>
            <a:endParaRPr lang="nl-NL" dirty="0"/>
          </a:p>
        </p:txBody>
      </p:sp>
      <p:sp>
        <p:nvSpPr>
          <p:cNvPr id="20" name="Rectangle 19"/>
          <p:cNvSpPr/>
          <p:nvPr/>
        </p:nvSpPr>
        <p:spPr>
          <a:xfrm>
            <a:off x="9271334" y="2587580"/>
            <a:ext cx="1483895" cy="49876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t>BIN/LIBS</a:t>
            </a:r>
            <a:endParaRPr lang="nl-NL" dirty="0"/>
          </a:p>
        </p:txBody>
      </p:sp>
      <p:sp>
        <p:nvSpPr>
          <p:cNvPr id="21" name="Rectangle 20"/>
          <p:cNvSpPr/>
          <p:nvPr/>
        </p:nvSpPr>
        <p:spPr>
          <a:xfrm>
            <a:off x="7639050" y="1825625"/>
            <a:ext cx="1483895" cy="6627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APP A</a:t>
            </a:r>
            <a:endParaRPr lang="nl-NL" dirty="0"/>
          </a:p>
        </p:txBody>
      </p:sp>
      <p:sp>
        <p:nvSpPr>
          <p:cNvPr id="22" name="Rectangle 21"/>
          <p:cNvSpPr/>
          <p:nvPr/>
        </p:nvSpPr>
        <p:spPr>
          <a:xfrm>
            <a:off x="9271334" y="1825625"/>
            <a:ext cx="1483895" cy="65791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APP </a:t>
            </a:r>
            <a:r>
              <a:rPr lang="nl-NL" dirty="0" smtClean="0"/>
              <a:t>B</a:t>
            </a:r>
            <a:endParaRPr lang="nl-NL" dirty="0"/>
          </a:p>
        </p:txBody>
      </p:sp>
      <p:sp>
        <p:nvSpPr>
          <p:cNvPr id="23" name="Rectangle 22"/>
          <p:cNvSpPr/>
          <p:nvPr/>
        </p:nvSpPr>
        <p:spPr>
          <a:xfrm>
            <a:off x="7639050" y="3203251"/>
            <a:ext cx="1483895" cy="8080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t>GUEST OS</a:t>
            </a:r>
            <a:endParaRPr lang="nl-NL" dirty="0"/>
          </a:p>
        </p:txBody>
      </p:sp>
      <p:sp>
        <p:nvSpPr>
          <p:cNvPr id="24" name="Rectangle 23"/>
          <p:cNvSpPr/>
          <p:nvPr/>
        </p:nvSpPr>
        <p:spPr>
          <a:xfrm>
            <a:off x="9271334" y="3198455"/>
            <a:ext cx="1483895" cy="80805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GUEST OS</a:t>
            </a:r>
            <a:endParaRPr lang="nl-NL" dirty="0"/>
          </a:p>
        </p:txBody>
      </p:sp>
    </p:spTree>
    <p:extLst>
      <p:ext uri="{BB962C8B-B14F-4D97-AF65-F5344CB8AC3E}">
        <p14:creationId xmlns:p14="http://schemas.microsoft.com/office/powerpoint/2010/main" val="6929817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00" fill="hold"/>
                                        <p:tgtEl>
                                          <p:spTgt spid="15"/>
                                        </p:tgtEl>
                                        <p:attrNameLst>
                                          <p:attrName>ppt_x</p:attrName>
                                        </p:attrNameLst>
                                      </p:cBhvr>
                                      <p:tavLst>
                                        <p:tav tm="0">
                                          <p:val>
                                            <p:strVal val="0-#ppt_w/2"/>
                                          </p:val>
                                        </p:tav>
                                        <p:tav tm="100000">
                                          <p:val>
                                            <p:strVal val="#ppt_x"/>
                                          </p:val>
                                        </p:tav>
                                      </p:tavLst>
                                    </p:anim>
                                    <p:anim calcmode="lin" valueType="num">
                                      <p:cBhvr additive="base">
                                        <p:cTn id="8" dur="7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88"/>
            <a:ext cx="5647789" cy="6857026"/>
          </a:xfrm>
          <a:prstGeom prst="rect">
            <a:avLst/>
          </a:prstGeom>
          <a:solidFill>
            <a:srgbClr val="661F79"/>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21320" tIns="2061777" rIns="179285" bIns="143428" numCol="1" rtlCol="0" anchor="t" anchorCtr="0" compatLnSpc="1">
            <a:prstTxWarp prst="textNoShape">
              <a:avLst/>
            </a:prstTxWarp>
          </a:bodyPr>
          <a:lstStyle/>
          <a:p>
            <a:pPr defTabSz="914098">
              <a:lnSpc>
                <a:spcPct val="90000"/>
              </a:lnSpc>
              <a:spcBef>
                <a:spcPts val="1765"/>
              </a:spcBef>
            </a:pPr>
            <a:endParaRPr lang="en-US" sz="2745" dirty="0">
              <a:gradFill>
                <a:gsLst>
                  <a:gs pos="100000">
                    <a:srgbClr val="FFFFFF"/>
                  </a:gs>
                  <a:gs pos="0">
                    <a:srgbClr val="FFFFFF"/>
                  </a:gs>
                </a:gsLst>
                <a:lin ang="5400000" scaled="0"/>
              </a:gradFill>
              <a:latin typeface="Segoe UI Light"/>
              <a:ea typeface="ＭＳ Ｐゴシック" charset="0"/>
            </a:endParaRPr>
          </a:p>
        </p:txBody>
      </p:sp>
      <p:sp>
        <p:nvSpPr>
          <p:cNvPr id="4" name="Title 1"/>
          <p:cNvSpPr>
            <a:spLocks noGrp="1"/>
          </p:cNvSpPr>
          <p:nvPr>
            <p:ph type="title"/>
          </p:nvPr>
        </p:nvSpPr>
        <p:spPr>
          <a:xfrm>
            <a:off x="269241" y="289957"/>
            <a:ext cx="11655840" cy="899537"/>
          </a:xfrm>
        </p:spPr>
        <p:txBody>
          <a:bodyPr>
            <a:normAutofit/>
          </a:bodyPr>
          <a:lstStyle/>
          <a:p>
            <a:r>
              <a:rPr lang="en-US" dirty="0" smtClean="0">
                <a:gradFill>
                  <a:gsLst>
                    <a:gs pos="21239">
                      <a:schemeClr val="bg1"/>
                    </a:gs>
                    <a:gs pos="59000">
                      <a:schemeClr val="bg1"/>
                    </a:gs>
                  </a:gsLst>
                  <a:lin ang="5400000" scaled="0"/>
                </a:gradFill>
              </a:rPr>
              <a:t>Containers</a:t>
            </a:r>
            <a:endParaRPr lang="en-US" dirty="0">
              <a:gradFill>
                <a:gsLst>
                  <a:gs pos="21239">
                    <a:schemeClr val="bg1"/>
                  </a:gs>
                  <a:gs pos="59000">
                    <a:schemeClr val="bg1"/>
                  </a:gs>
                </a:gsLst>
                <a:lin ang="5400000" scaled="0"/>
              </a:gradFill>
            </a:endParaRPr>
          </a:p>
        </p:txBody>
      </p:sp>
      <p:sp>
        <p:nvSpPr>
          <p:cNvPr id="38" name="Rectangle 37"/>
          <p:cNvSpPr/>
          <p:nvPr/>
        </p:nvSpPr>
        <p:spPr>
          <a:xfrm>
            <a:off x="7228345" y="5865377"/>
            <a:ext cx="3116179" cy="48577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SERVER</a:t>
            </a:r>
            <a:endParaRPr lang="nl-NL" dirty="0"/>
          </a:p>
        </p:txBody>
      </p:sp>
      <p:sp>
        <p:nvSpPr>
          <p:cNvPr id="39" name="Rectangle 38"/>
          <p:cNvSpPr/>
          <p:nvPr/>
        </p:nvSpPr>
        <p:spPr>
          <a:xfrm>
            <a:off x="7228345" y="5275822"/>
            <a:ext cx="3116179" cy="48577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HOST OS</a:t>
            </a:r>
            <a:endParaRPr lang="nl-NL" dirty="0"/>
          </a:p>
        </p:txBody>
      </p:sp>
      <p:sp>
        <p:nvSpPr>
          <p:cNvPr id="40" name="Rectangle 39"/>
          <p:cNvSpPr/>
          <p:nvPr/>
        </p:nvSpPr>
        <p:spPr>
          <a:xfrm>
            <a:off x="7228345" y="4682743"/>
            <a:ext cx="3116179" cy="485775"/>
          </a:xfrm>
          <a:prstGeom prst="rect">
            <a:avLst/>
          </a:prstGeom>
          <a:solidFill>
            <a:srgbClr val="0079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DOCKER ENGINE</a:t>
            </a:r>
            <a:endParaRPr lang="nl-NL" dirty="0"/>
          </a:p>
        </p:txBody>
      </p:sp>
      <p:sp>
        <p:nvSpPr>
          <p:cNvPr id="41" name="Rectangle 40"/>
          <p:cNvSpPr/>
          <p:nvPr/>
        </p:nvSpPr>
        <p:spPr>
          <a:xfrm>
            <a:off x="7228345" y="4054864"/>
            <a:ext cx="1483895" cy="4987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BIN/LIBS</a:t>
            </a:r>
            <a:endParaRPr lang="nl-NL" dirty="0"/>
          </a:p>
        </p:txBody>
      </p:sp>
      <p:sp>
        <p:nvSpPr>
          <p:cNvPr id="42" name="Rectangle 41"/>
          <p:cNvSpPr/>
          <p:nvPr/>
        </p:nvSpPr>
        <p:spPr>
          <a:xfrm>
            <a:off x="8860629" y="4050068"/>
            <a:ext cx="1483895" cy="49876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t>BIN/LIBS</a:t>
            </a:r>
            <a:endParaRPr lang="nl-NL" dirty="0"/>
          </a:p>
        </p:txBody>
      </p:sp>
      <p:sp>
        <p:nvSpPr>
          <p:cNvPr id="43" name="Rectangle 42"/>
          <p:cNvSpPr/>
          <p:nvPr/>
        </p:nvSpPr>
        <p:spPr>
          <a:xfrm>
            <a:off x="7228345" y="3288113"/>
            <a:ext cx="1483895" cy="6627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APP A</a:t>
            </a:r>
            <a:endParaRPr lang="nl-NL" dirty="0"/>
          </a:p>
        </p:txBody>
      </p:sp>
      <p:sp>
        <p:nvSpPr>
          <p:cNvPr id="44" name="Rectangle 43"/>
          <p:cNvSpPr/>
          <p:nvPr/>
        </p:nvSpPr>
        <p:spPr>
          <a:xfrm>
            <a:off x="8860629" y="3288113"/>
            <a:ext cx="1483895" cy="65791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APP </a:t>
            </a:r>
            <a:r>
              <a:rPr lang="nl-NL" dirty="0" smtClean="0"/>
              <a:t>B</a:t>
            </a:r>
            <a:endParaRPr lang="nl-NL" dirty="0"/>
          </a:p>
        </p:txBody>
      </p:sp>
      <p:sp>
        <p:nvSpPr>
          <p:cNvPr id="45" name="TextBox 44"/>
          <p:cNvSpPr txBox="1"/>
          <p:nvPr/>
        </p:nvSpPr>
        <p:spPr>
          <a:xfrm>
            <a:off x="269241" y="1352282"/>
            <a:ext cx="4998218" cy="1938992"/>
          </a:xfrm>
          <a:prstGeom prst="rect">
            <a:avLst/>
          </a:prstGeom>
          <a:noFill/>
        </p:spPr>
        <p:txBody>
          <a:bodyPr wrap="square" rtlCol="0">
            <a:spAutoFit/>
          </a:bodyPr>
          <a:lstStyle/>
          <a:p>
            <a:r>
              <a:rPr lang="nl-NL" sz="2000" dirty="0" err="1" smtClean="0">
                <a:solidFill>
                  <a:schemeClr val="bg1"/>
                </a:solidFill>
                <a:latin typeface="Segoe UI Light" charset="0"/>
                <a:ea typeface="Segoe UI Light" charset="0"/>
                <a:cs typeface="Segoe UI Light" charset="0"/>
              </a:rPr>
              <a:t>Lightweight</a:t>
            </a:r>
            <a:r>
              <a:rPr lang="nl-NL" sz="2000" dirty="0" smtClean="0">
                <a:solidFill>
                  <a:schemeClr val="bg1"/>
                </a:solidFill>
                <a:latin typeface="Segoe UI Light" charset="0"/>
                <a:ea typeface="Segoe UI Light" charset="0"/>
                <a:cs typeface="Segoe UI Light" charset="0"/>
              </a:rPr>
              <a:t> Virtual Machine</a:t>
            </a:r>
          </a:p>
          <a:p>
            <a:endParaRPr lang="en-US" sz="2000" dirty="0" smtClean="0">
              <a:solidFill>
                <a:schemeClr val="bg1"/>
              </a:solidFill>
              <a:latin typeface="Segoe UI Light" charset="0"/>
              <a:ea typeface="Segoe UI Light" charset="0"/>
              <a:cs typeface="Segoe UI Light" charset="0"/>
            </a:endParaRPr>
          </a:p>
          <a:p>
            <a:r>
              <a:rPr lang="en-US" sz="2000" dirty="0" smtClean="0">
                <a:solidFill>
                  <a:schemeClr val="bg1"/>
                </a:solidFill>
                <a:latin typeface="Segoe UI Light" charset="0"/>
                <a:ea typeface="Segoe UI Light" charset="0"/>
                <a:cs typeface="Segoe UI Light" charset="0"/>
              </a:rPr>
              <a:t>A </a:t>
            </a:r>
            <a:r>
              <a:rPr lang="en-US" sz="2000" dirty="0">
                <a:solidFill>
                  <a:schemeClr val="bg1"/>
                </a:solidFill>
                <a:latin typeface="Segoe UI Light" charset="0"/>
                <a:ea typeface="Segoe UI Light" charset="0"/>
                <a:cs typeface="Segoe UI Light" charset="0"/>
              </a:rPr>
              <a:t>unit of software delivery</a:t>
            </a:r>
          </a:p>
          <a:p>
            <a:endParaRPr lang="en-US" sz="2000" dirty="0" smtClean="0">
              <a:solidFill>
                <a:schemeClr val="bg1"/>
              </a:solidFill>
              <a:latin typeface="Segoe UI Light" charset="0"/>
              <a:ea typeface="Segoe UI Light" charset="0"/>
              <a:cs typeface="Segoe UI Light" charset="0"/>
            </a:endParaRPr>
          </a:p>
          <a:p>
            <a:r>
              <a:rPr lang="en-US" sz="2000" dirty="0" err="1" smtClean="0">
                <a:solidFill>
                  <a:schemeClr val="bg1"/>
                </a:solidFill>
                <a:latin typeface="Segoe UI Light" charset="0"/>
                <a:ea typeface="Segoe UI Light" charset="0"/>
                <a:cs typeface="Segoe UI Light" charset="0"/>
              </a:rPr>
              <a:t>Docker</a:t>
            </a:r>
            <a:r>
              <a:rPr lang="en-US" sz="2000" dirty="0" smtClean="0">
                <a:solidFill>
                  <a:schemeClr val="bg1"/>
                </a:solidFill>
                <a:latin typeface="Segoe UI Light" charset="0"/>
                <a:ea typeface="Segoe UI Light" charset="0"/>
                <a:cs typeface="Segoe UI Light" charset="0"/>
              </a:rPr>
              <a:t> </a:t>
            </a:r>
            <a:r>
              <a:rPr lang="en-US" sz="2000" dirty="0">
                <a:solidFill>
                  <a:schemeClr val="bg1"/>
                </a:solidFill>
                <a:latin typeface="Segoe UI Light" charset="0"/>
                <a:ea typeface="Segoe UI Light" charset="0"/>
                <a:cs typeface="Segoe UI Light" charset="0"/>
              </a:rPr>
              <a:t>is the most popular container </a:t>
            </a:r>
            <a:r>
              <a:rPr lang="en-US" sz="2000" dirty="0" smtClean="0">
                <a:solidFill>
                  <a:schemeClr val="bg1"/>
                </a:solidFill>
                <a:latin typeface="Segoe UI Light" charset="0"/>
                <a:ea typeface="Segoe UI Light" charset="0"/>
                <a:cs typeface="Segoe UI Light" charset="0"/>
              </a:rPr>
              <a:t>technology</a:t>
            </a:r>
            <a:endParaRPr lang="en-US" sz="2000" dirty="0">
              <a:solidFill>
                <a:schemeClr val="bg1"/>
              </a:solidFill>
              <a:latin typeface="Segoe UI Light" charset="0"/>
              <a:ea typeface="Segoe UI Light" charset="0"/>
              <a:cs typeface="Segoe UI Light" charset="0"/>
            </a:endParaRPr>
          </a:p>
        </p:txBody>
      </p:sp>
      <p:pic>
        <p:nvPicPr>
          <p:cNvPr id="46" name="Picture 2" descr="http://www.shippingcontainerliving.com/images/shipping_container_dimension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9639" y="511883"/>
            <a:ext cx="2988083" cy="1680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0863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00" fill="hold"/>
                                        <p:tgtEl>
                                          <p:spTgt spid="15"/>
                                        </p:tgtEl>
                                        <p:attrNameLst>
                                          <p:attrName>ppt_x</p:attrName>
                                        </p:attrNameLst>
                                      </p:cBhvr>
                                      <p:tavLst>
                                        <p:tav tm="0">
                                          <p:val>
                                            <p:strVal val="0-#ppt_w/2"/>
                                          </p:val>
                                        </p:tav>
                                        <p:tav tm="100000">
                                          <p:val>
                                            <p:strVal val="#ppt_x"/>
                                          </p:val>
                                        </p:tav>
                                      </p:tavLst>
                                    </p:anim>
                                    <p:anim calcmode="lin" valueType="num">
                                      <p:cBhvr additive="base">
                                        <p:cTn id="8" dur="7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88"/>
            <a:ext cx="5647789" cy="6857026"/>
          </a:xfrm>
          <a:prstGeom prst="rect">
            <a:avLst/>
          </a:prstGeom>
          <a:solidFill>
            <a:srgbClr val="661F79"/>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21320" tIns="2061777" rIns="179285" bIns="143428" numCol="1" rtlCol="0" anchor="t" anchorCtr="0" compatLnSpc="1">
            <a:prstTxWarp prst="textNoShape">
              <a:avLst/>
            </a:prstTxWarp>
          </a:bodyPr>
          <a:lstStyle/>
          <a:p>
            <a:pPr defTabSz="914098">
              <a:lnSpc>
                <a:spcPct val="90000"/>
              </a:lnSpc>
              <a:spcBef>
                <a:spcPts val="1765"/>
              </a:spcBef>
            </a:pPr>
            <a:endParaRPr lang="en-US" sz="2745" dirty="0">
              <a:gradFill>
                <a:gsLst>
                  <a:gs pos="100000">
                    <a:srgbClr val="FFFFFF"/>
                  </a:gs>
                  <a:gs pos="0">
                    <a:srgbClr val="FFFFFF"/>
                  </a:gs>
                </a:gsLst>
                <a:lin ang="5400000" scaled="0"/>
              </a:gradFill>
              <a:latin typeface="Segoe UI Light"/>
              <a:ea typeface="ＭＳ Ｐゴシック" charset="0"/>
            </a:endParaRPr>
          </a:p>
        </p:txBody>
      </p:sp>
      <p:sp>
        <p:nvSpPr>
          <p:cNvPr id="4" name="Title 1"/>
          <p:cNvSpPr>
            <a:spLocks noGrp="1"/>
          </p:cNvSpPr>
          <p:nvPr>
            <p:ph type="title"/>
          </p:nvPr>
        </p:nvSpPr>
        <p:spPr>
          <a:xfrm>
            <a:off x="269241" y="289957"/>
            <a:ext cx="11655840" cy="899537"/>
          </a:xfrm>
        </p:spPr>
        <p:txBody>
          <a:bodyPr>
            <a:normAutofit/>
          </a:bodyPr>
          <a:lstStyle/>
          <a:p>
            <a:r>
              <a:rPr lang="en-US" dirty="0" err="1" smtClean="0">
                <a:gradFill>
                  <a:gsLst>
                    <a:gs pos="21239">
                      <a:schemeClr val="bg1"/>
                    </a:gs>
                    <a:gs pos="59000">
                      <a:schemeClr val="bg1"/>
                    </a:gs>
                  </a:gsLst>
                  <a:lin ang="5400000" scaled="0"/>
                </a:gradFill>
              </a:rPr>
              <a:t>Docker</a:t>
            </a:r>
            <a:endParaRPr lang="en-US" dirty="0">
              <a:gradFill>
                <a:gsLst>
                  <a:gs pos="21239">
                    <a:schemeClr val="bg1"/>
                  </a:gs>
                  <a:gs pos="59000">
                    <a:schemeClr val="bg1"/>
                  </a:gs>
                </a:gsLst>
                <a:lin ang="5400000" scaled="0"/>
              </a:gradFill>
            </a:endParaRPr>
          </a:p>
        </p:txBody>
      </p:sp>
      <p:sp>
        <p:nvSpPr>
          <p:cNvPr id="45" name="TextBox 44"/>
          <p:cNvSpPr txBox="1"/>
          <p:nvPr/>
        </p:nvSpPr>
        <p:spPr>
          <a:xfrm>
            <a:off x="269241" y="1352282"/>
            <a:ext cx="4998218" cy="4093428"/>
          </a:xfrm>
          <a:prstGeom prst="rect">
            <a:avLst/>
          </a:prstGeom>
          <a:noFill/>
        </p:spPr>
        <p:txBody>
          <a:bodyPr wrap="square" rtlCol="0">
            <a:spAutoFit/>
          </a:bodyPr>
          <a:lstStyle/>
          <a:p>
            <a:r>
              <a:rPr lang="en-US" sz="2000" dirty="0" smtClean="0">
                <a:solidFill>
                  <a:schemeClr val="bg1"/>
                </a:solidFill>
                <a:latin typeface="Segoe UI Light" charset="0"/>
                <a:ea typeface="Segoe UI Light" charset="0"/>
                <a:cs typeface="Segoe UI Light" charset="0"/>
              </a:rPr>
              <a:t>Open-source </a:t>
            </a:r>
            <a:r>
              <a:rPr lang="en-US" sz="2000" dirty="0">
                <a:solidFill>
                  <a:schemeClr val="bg1"/>
                </a:solidFill>
                <a:latin typeface="Segoe UI Light" charset="0"/>
                <a:ea typeface="Segoe UI Light" charset="0"/>
                <a:cs typeface="Segoe UI Light" charset="0"/>
              </a:rPr>
              <a:t>engine that automates the deployment of any application as a portable, self-sufficient container that can run almost </a:t>
            </a:r>
            <a:r>
              <a:rPr lang="en-US" sz="2000" dirty="0" smtClean="0">
                <a:solidFill>
                  <a:schemeClr val="bg1"/>
                </a:solidFill>
                <a:latin typeface="Segoe UI Light" charset="0"/>
                <a:ea typeface="Segoe UI Light" charset="0"/>
                <a:cs typeface="Segoe UI Light" charset="0"/>
              </a:rPr>
              <a:t>anywhere (on Linux)</a:t>
            </a:r>
            <a:endParaRPr lang="en-US" sz="2000" dirty="0">
              <a:solidFill>
                <a:schemeClr val="bg1"/>
              </a:solidFill>
              <a:latin typeface="Segoe UI Light" charset="0"/>
              <a:ea typeface="Segoe UI Light" charset="0"/>
              <a:cs typeface="Segoe UI Light" charset="0"/>
            </a:endParaRPr>
          </a:p>
          <a:p>
            <a:endParaRPr lang="en-US" sz="2000" dirty="0">
              <a:solidFill>
                <a:schemeClr val="bg1"/>
              </a:solidFill>
              <a:latin typeface="Segoe UI Light" charset="0"/>
              <a:ea typeface="Segoe UI Light" charset="0"/>
              <a:cs typeface="Segoe UI Light" charset="0"/>
            </a:endParaRPr>
          </a:p>
          <a:p>
            <a:r>
              <a:rPr lang="en-US" sz="2000" dirty="0" err="1">
                <a:solidFill>
                  <a:schemeClr val="bg1"/>
                </a:solidFill>
                <a:latin typeface="Segoe UI Light" charset="0"/>
                <a:ea typeface="Segoe UI Light" charset="0"/>
                <a:cs typeface="Segoe UI Light" charset="0"/>
              </a:rPr>
              <a:t>Docker</a:t>
            </a:r>
            <a:r>
              <a:rPr lang="en-US" sz="2000" dirty="0">
                <a:solidFill>
                  <a:schemeClr val="bg1"/>
                </a:solidFill>
                <a:latin typeface="Segoe UI Light" charset="0"/>
                <a:ea typeface="Segoe UI Light" charset="0"/>
                <a:cs typeface="Segoe UI Light" charset="0"/>
              </a:rPr>
              <a:t> containers are created by </a:t>
            </a:r>
            <a:r>
              <a:rPr lang="en-US" sz="2000" dirty="0" smtClean="0">
                <a:solidFill>
                  <a:schemeClr val="bg1"/>
                </a:solidFill>
                <a:latin typeface="Segoe UI Light" charset="0"/>
                <a:ea typeface="Segoe UI Light" charset="0"/>
                <a:cs typeface="Segoe UI Light" charset="0"/>
              </a:rPr>
              <a:t>using images</a:t>
            </a:r>
            <a:r>
              <a:rPr lang="en-US" sz="2000" dirty="0">
                <a:solidFill>
                  <a:schemeClr val="bg1"/>
                </a:solidFill>
                <a:latin typeface="Segoe UI Light" charset="0"/>
                <a:ea typeface="Segoe UI Light" charset="0"/>
                <a:cs typeface="Segoe UI Light" charset="0"/>
              </a:rPr>
              <a:t>. An image can be basic, with nothing but the operating-system </a:t>
            </a:r>
            <a:r>
              <a:rPr lang="en-US" sz="2000" dirty="0" smtClean="0">
                <a:solidFill>
                  <a:schemeClr val="bg1"/>
                </a:solidFill>
                <a:latin typeface="Segoe UI Light" charset="0"/>
                <a:ea typeface="Segoe UI Light" charset="0"/>
                <a:cs typeface="Segoe UI Light" charset="0"/>
              </a:rPr>
              <a:t>fundamentals.</a:t>
            </a:r>
          </a:p>
          <a:p>
            <a:endParaRPr lang="en-US" sz="2000" dirty="0" smtClean="0">
              <a:solidFill>
                <a:schemeClr val="bg1"/>
              </a:solidFill>
              <a:latin typeface="Segoe UI Light" charset="0"/>
              <a:ea typeface="Segoe UI Light" charset="0"/>
              <a:cs typeface="Segoe UI Light" charset="0"/>
            </a:endParaRPr>
          </a:p>
          <a:p>
            <a:r>
              <a:rPr lang="en-US" sz="2000" dirty="0" smtClean="0">
                <a:solidFill>
                  <a:schemeClr val="bg1"/>
                </a:solidFill>
                <a:latin typeface="Segoe UI Light" charset="0"/>
                <a:ea typeface="Segoe UI Light" charset="0"/>
                <a:cs typeface="Segoe UI Light" charset="0"/>
              </a:rPr>
              <a:t>Registries </a:t>
            </a:r>
            <a:r>
              <a:rPr lang="en-US" sz="2000" dirty="0">
                <a:solidFill>
                  <a:schemeClr val="bg1"/>
                </a:solidFill>
                <a:latin typeface="Segoe UI Light" charset="0"/>
                <a:ea typeface="Segoe UI Light" charset="0"/>
                <a:cs typeface="Segoe UI Light" charset="0"/>
              </a:rPr>
              <a:t>hold images. Either local or public (</a:t>
            </a:r>
            <a:r>
              <a:rPr lang="en-US" sz="2000" dirty="0" err="1">
                <a:solidFill>
                  <a:schemeClr val="bg1"/>
                </a:solidFill>
                <a:latin typeface="Segoe UI Light" charset="0"/>
                <a:ea typeface="Segoe UI Light" charset="0"/>
                <a:cs typeface="Segoe UI Light" charset="0"/>
              </a:rPr>
              <a:t>Docker</a:t>
            </a:r>
            <a:r>
              <a:rPr lang="en-US" sz="2000" dirty="0">
                <a:solidFill>
                  <a:schemeClr val="bg1"/>
                </a:solidFill>
                <a:latin typeface="Segoe UI Light" charset="0"/>
                <a:ea typeface="Segoe UI Light" charset="0"/>
                <a:cs typeface="Segoe UI Light" charset="0"/>
              </a:rPr>
              <a:t> Hub)</a:t>
            </a:r>
          </a:p>
          <a:p>
            <a:endParaRPr lang="en-US" sz="2000" dirty="0">
              <a:solidFill>
                <a:schemeClr val="bg1"/>
              </a:solidFill>
              <a:latin typeface="Segoe UI Light" charset="0"/>
              <a:ea typeface="Segoe UI Light" charset="0"/>
              <a:cs typeface="Segoe UI Light" charset="0"/>
            </a:endParaRPr>
          </a:p>
          <a:p>
            <a:endParaRPr lang="en-US" sz="2000" dirty="0">
              <a:solidFill>
                <a:schemeClr val="bg1"/>
              </a:solidFill>
              <a:latin typeface="Segoe UI Light" charset="0"/>
              <a:ea typeface="Segoe UI Light" charset="0"/>
              <a:cs typeface="Segoe UI Light" charset="0"/>
            </a:endParaRPr>
          </a:p>
        </p:txBody>
      </p:sp>
      <p:pic>
        <p:nvPicPr>
          <p:cNvPr id="2" name="Picture 1"/>
          <p:cNvPicPr>
            <a:picLocks noChangeAspect="1"/>
          </p:cNvPicPr>
          <p:nvPr/>
        </p:nvPicPr>
        <p:blipFill>
          <a:blip r:embed="rId3"/>
          <a:stretch>
            <a:fillRect/>
          </a:stretch>
        </p:blipFill>
        <p:spPr>
          <a:xfrm>
            <a:off x="6097161" y="739725"/>
            <a:ext cx="5478957" cy="4888169"/>
          </a:xfrm>
          <a:prstGeom prst="rect">
            <a:avLst/>
          </a:prstGeom>
        </p:spPr>
      </p:pic>
    </p:spTree>
    <p:extLst>
      <p:ext uri="{BB962C8B-B14F-4D97-AF65-F5344CB8AC3E}">
        <p14:creationId xmlns:p14="http://schemas.microsoft.com/office/powerpoint/2010/main" val="20845465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00" fill="hold"/>
                                        <p:tgtEl>
                                          <p:spTgt spid="15"/>
                                        </p:tgtEl>
                                        <p:attrNameLst>
                                          <p:attrName>ppt_x</p:attrName>
                                        </p:attrNameLst>
                                      </p:cBhvr>
                                      <p:tavLst>
                                        <p:tav tm="0">
                                          <p:val>
                                            <p:strVal val="0-#ppt_w/2"/>
                                          </p:val>
                                        </p:tav>
                                        <p:tav tm="100000">
                                          <p:val>
                                            <p:strVal val="#ppt_x"/>
                                          </p:val>
                                        </p:tav>
                                      </p:tavLst>
                                    </p:anim>
                                    <p:anim calcmode="lin" valueType="num">
                                      <p:cBhvr additive="base">
                                        <p:cTn id="8" dur="7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88"/>
            <a:ext cx="5647789" cy="6857026"/>
          </a:xfrm>
          <a:prstGeom prst="rect">
            <a:avLst/>
          </a:prstGeom>
          <a:solidFill>
            <a:srgbClr val="661F79"/>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21320" tIns="2061777" rIns="179285" bIns="143428" numCol="1" rtlCol="0" anchor="t" anchorCtr="0" compatLnSpc="1">
            <a:prstTxWarp prst="textNoShape">
              <a:avLst/>
            </a:prstTxWarp>
          </a:bodyPr>
          <a:lstStyle/>
          <a:p>
            <a:pPr defTabSz="914098">
              <a:lnSpc>
                <a:spcPct val="90000"/>
              </a:lnSpc>
              <a:spcBef>
                <a:spcPts val="1765"/>
              </a:spcBef>
            </a:pPr>
            <a:endParaRPr lang="en-US" sz="2745" dirty="0">
              <a:gradFill>
                <a:gsLst>
                  <a:gs pos="100000">
                    <a:srgbClr val="FFFFFF"/>
                  </a:gs>
                  <a:gs pos="0">
                    <a:srgbClr val="FFFFFF"/>
                  </a:gs>
                </a:gsLst>
                <a:lin ang="5400000" scaled="0"/>
              </a:gradFill>
              <a:latin typeface="Segoe UI Light"/>
              <a:ea typeface="ＭＳ Ｐゴシック" charset="0"/>
            </a:endParaRPr>
          </a:p>
        </p:txBody>
      </p:sp>
      <p:sp>
        <p:nvSpPr>
          <p:cNvPr id="4" name="Title 1"/>
          <p:cNvSpPr>
            <a:spLocks noGrp="1"/>
          </p:cNvSpPr>
          <p:nvPr>
            <p:ph type="title"/>
          </p:nvPr>
        </p:nvSpPr>
        <p:spPr>
          <a:xfrm>
            <a:off x="269241" y="289957"/>
            <a:ext cx="11655840" cy="899537"/>
          </a:xfrm>
        </p:spPr>
        <p:txBody>
          <a:bodyPr>
            <a:normAutofit fontScale="90000"/>
          </a:bodyPr>
          <a:lstStyle/>
          <a:p>
            <a:r>
              <a:rPr lang="en-US" dirty="0" smtClean="0">
                <a:gradFill>
                  <a:gsLst>
                    <a:gs pos="21239">
                      <a:schemeClr val="bg1"/>
                    </a:gs>
                    <a:gs pos="59000">
                      <a:schemeClr val="bg1"/>
                    </a:gs>
                  </a:gsLst>
                  <a:lin ang="5400000" scaled="0"/>
                </a:gradFill>
              </a:rPr>
              <a:t>Windows Server </a:t>
            </a:r>
            <a:br>
              <a:rPr lang="en-US" dirty="0" smtClean="0">
                <a:gradFill>
                  <a:gsLst>
                    <a:gs pos="21239">
                      <a:schemeClr val="bg1"/>
                    </a:gs>
                    <a:gs pos="59000">
                      <a:schemeClr val="bg1"/>
                    </a:gs>
                  </a:gsLst>
                  <a:lin ang="5400000" scaled="0"/>
                </a:gradFill>
              </a:rPr>
            </a:br>
            <a:r>
              <a:rPr lang="en-US" dirty="0" smtClean="0">
                <a:gradFill>
                  <a:gsLst>
                    <a:gs pos="21239">
                      <a:schemeClr val="bg1"/>
                    </a:gs>
                    <a:gs pos="59000">
                      <a:schemeClr val="bg1"/>
                    </a:gs>
                  </a:gsLst>
                  <a:lin ang="5400000" scaled="0"/>
                </a:gradFill>
              </a:rPr>
              <a:t>Container</a:t>
            </a:r>
            <a:endParaRPr lang="en-US" dirty="0">
              <a:gradFill>
                <a:gsLst>
                  <a:gs pos="21239">
                    <a:schemeClr val="bg1"/>
                  </a:gs>
                  <a:gs pos="59000">
                    <a:schemeClr val="bg1"/>
                  </a:gs>
                </a:gsLst>
                <a:lin ang="5400000" scaled="0"/>
              </a:gradFill>
            </a:endParaRPr>
          </a:p>
        </p:txBody>
      </p:sp>
      <p:sp>
        <p:nvSpPr>
          <p:cNvPr id="45" name="TextBox 44"/>
          <p:cNvSpPr txBox="1"/>
          <p:nvPr/>
        </p:nvSpPr>
        <p:spPr>
          <a:xfrm>
            <a:off x="269241" y="1352282"/>
            <a:ext cx="4998218" cy="2554545"/>
          </a:xfrm>
          <a:prstGeom prst="rect">
            <a:avLst/>
          </a:prstGeom>
          <a:noFill/>
        </p:spPr>
        <p:txBody>
          <a:bodyPr wrap="square" rtlCol="0">
            <a:spAutoFit/>
          </a:bodyPr>
          <a:lstStyle/>
          <a:p>
            <a:r>
              <a:rPr lang="en-US" sz="2000" dirty="0">
                <a:solidFill>
                  <a:schemeClr val="bg1"/>
                </a:solidFill>
                <a:latin typeface="Segoe UI Light" charset="0"/>
                <a:ea typeface="Segoe UI Light" charset="0"/>
                <a:cs typeface="Segoe UI Light" charset="0"/>
              </a:rPr>
              <a:t>Windows Server containers provide applications an isolated, portable and resource controlled operating environment. </a:t>
            </a:r>
            <a:endParaRPr lang="en-US" sz="2000" dirty="0" smtClean="0">
              <a:solidFill>
                <a:schemeClr val="bg1"/>
              </a:solidFill>
              <a:latin typeface="Segoe UI Light" charset="0"/>
              <a:ea typeface="Segoe UI Light" charset="0"/>
              <a:cs typeface="Segoe UI Light" charset="0"/>
            </a:endParaRPr>
          </a:p>
          <a:p>
            <a:endParaRPr lang="en-US" sz="2000" dirty="0">
              <a:solidFill>
                <a:schemeClr val="bg1"/>
              </a:solidFill>
              <a:latin typeface="Segoe UI Light" charset="0"/>
              <a:ea typeface="Segoe UI Light" charset="0"/>
              <a:cs typeface="Segoe UI Light" charset="0"/>
            </a:endParaRPr>
          </a:p>
          <a:p>
            <a:r>
              <a:rPr lang="en-US" sz="2000" dirty="0">
                <a:solidFill>
                  <a:schemeClr val="bg1"/>
                </a:solidFill>
                <a:latin typeface="Segoe UI Light" charset="0"/>
                <a:ea typeface="Segoe UI Light" charset="0"/>
                <a:cs typeface="Segoe UI Light" charset="0"/>
              </a:rPr>
              <a:t>By sharing the same kernel and other key system components, containers exhibit rapid startup times and reduced resource overhead. </a:t>
            </a:r>
          </a:p>
        </p:txBody>
      </p:sp>
      <p:pic>
        <p:nvPicPr>
          <p:cNvPr id="5" name="Picture 4"/>
          <p:cNvPicPr>
            <a:picLocks noChangeAspect="1"/>
          </p:cNvPicPr>
          <p:nvPr/>
        </p:nvPicPr>
        <p:blipFill rotWithShape="1">
          <a:blip r:embed="rId3"/>
          <a:srcRect r="36486"/>
          <a:stretch/>
        </p:blipFill>
        <p:spPr>
          <a:xfrm>
            <a:off x="5647789" y="1189494"/>
            <a:ext cx="6549193" cy="4029187"/>
          </a:xfrm>
          <a:prstGeom prst="rect">
            <a:avLst/>
          </a:prstGeom>
        </p:spPr>
      </p:pic>
    </p:spTree>
    <p:extLst>
      <p:ext uri="{BB962C8B-B14F-4D97-AF65-F5344CB8AC3E}">
        <p14:creationId xmlns:p14="http://schemas.microsoft.com/office/powerpoint/2010/main" val="16600383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00" fill="hold"/>
                                        <p:tgtEl>
                                          <p:spTgt spid="15"/>
                                        </p:tgtEl>
                                        <p:attrNameLst>
                                          <p:attrName>ppt_x</p:attrName>
                                        </p:attrNameLst>
                                      </p:cBhvr>
                                      <p:tavLst>
                                        <p:tav tm="0">
                                          <p:val>
                                            <p:strVal val="0-#ppt_w/2"/>
                                          </p:val>
                                        </p:tav>
                                        <p:tav tm="100000">
                                          <p:val>
                                            <p:strVal val="#ppt_x"/>
                                          </p:val>
                                        </p:tav>
                                      </p:tavLst>
                                    </p:anim>
                                    <p:anim calcmode="lin" valueType="num">
                                      <p:cBhvr additive="base">
                                        <p:cTn id="8" dur="7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Brace 7"/>
          <p:cNvSpPr/>
          <p:nvPr/>
        </p:nvSpPr>
        <p:spPr>
          <a:xfrm>
            <a:off x="8289712" y="991509"/>
            <a:ext cx="902733" cy="5032405"/>
          </a:xfrm>
          <a:prstGeom prst="rightBrace">
            <a:avLst>
              <a:gd name="adj1" fmla="val 90955"/>
              <a:gd name="adj2" fmla="val 50542"/>
            </a:avLst>
          </a:prstGeom>
          <a:ln w="38100">
            <a:solidFill>
              <a:srgbClr val="FFB900"/>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p>
        </p:txBody>
      </p:sp>
      <p:sp>
        <p:nvSpPr>
          <p:cNvPr id="6" name="Rectangle 5"/>
          <p:cNvSpPr/>
          <p:nvPr/>
        </p:nvSpPr>
        <p:spPr bwMode="auto">
          <a:xfrm>
            <a:off x="3856099" y="957840"/>
            <a:ext cx="4482124" cy="5079741"/>
          </a:xfrm>
          <a:prstGeom prst="rect">
            <a:avLst/>
          </a:prstGeom>
          <a:solidFill>
            <a:schemeClr val="accent2"/>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745" dirty="0">
                <a:gradFill>
                  <a:gsLst>
                    <a:gs pos="0">
                      <a:srgbClr val="FFFFFF"/>
                    </a:gs>
                    <a:gs pos="100000">
                      <a:srgbClr val="FFFFFF"/>
                    </a:gs>
                  </a:gsLst>
                  <a:lin ang="5400000" scaled="0"/>
                </a:gradFill>
                <a:ea typeface="Segoe UI" pitchFamily="34" charset="0"/>
                <a:cs typeface="Segoe UI" pitchFamily="34" charset="0"/>
              </a:rPr>
              <a:t>Container Run-Times</a:t>
            </a:r>
          </a:p>
        </p:txBody>
      </p:sp>
      <p:cxnSp>
        <p:nvCxnSpPr>
          <p:cNvPr id="10" name="Straight Arrow Connector 21"/>
          <p:cNvCxnSpPr>
            <a:stCxn id="29" idx="3"/>
          </p:cNvCxnSpPr>
          <p:nvPr/>
        </p:nvCxnSpPr>
        <p:spPr>
          <a:xfrm flipV="1">
            <a:off x="2967208" y="2470931"/>
            <a:ext cx="1949241" cy="1026780"/>
          </a:xfrm>
          <a:prstGeom prst="straightConnector1">
            <a:avLst/>
          </a:prstGeom>
          <a:ln w="38100">
            <a:solidFill>
              <a:schemeClr val="accent5"/>
            </a:solidFill>
            <a:headEnd type="none"/>
            <a:tailEnd type="triangle"/>
          </a:ln>
        </p:spPr>
        <p:style>
          <a:lnRef idx="2">
            <a:schemeClr val="accent2"/>
          </a:lnRef>
          <a:fillRef idx="0">
            <a:schemeClr val="accent2"/>
          </a:fillRef>
          <a:effectRef idx="1">
            <a:schemeClr val="accent2"/>
          </a:effectRef>
          <a:fontRef idx="minor">
            <a:schemeClr val="tx1"/>
          </a:fontRef>
        </p:style>
      </p:cxnSp>
      <p:cxnSp>
        <p:nvCxnSpPr>
          <p:cNvPr id="47" name="Straight Arrow Connector 23"/>
          <p:cNvCxnSpPr>
            <a:stCxn id="29" idx="3"/>
          </p:cNvCxnSpPr>
          <p:nvPr/>
        </p:nvCxnSpPr>
        <p:spPr>
          <a:xfrm>
            <a:off x="2967208" y="3497710"/>
            <a:ext cx="1955183" cy="1083488"/>
          </a:xfrm>
          <a:prstGeom prst="straightConnector1">
            <a:avLst/>
          </a:prstGeom>
          <a:ln w="38100">
            <a:solidFill>
              <a:schemeClr val="accent5"/>
            </a:solidFill>
            <a:headEnd type="none"/>
            <a:tailEnd type="triangle"/>
          </a:ln>
        </p:spPr>
        <p:style>
          <a:lnRef idx="2">
            <a:schemeClr val="accent2"/>
          </a:lnRef>
          <a:fillRef idx="0">
            <a:schemeClr val="accent2"/>
          </a:fillRef>
          <a:effectRef idx="1">
            <a:schemeClr val="accent2"/>
          </a:effectRef>
          <a:fontRef idx="minor">
            <a:schemeClr val="tx1"/>
          </a:fontRef>
        </p:style>
      </p:cxnSp>
      <p:sp>
        <p:nvSpPr>
          <p:cNvPr id="58" name="Rectangle 25"/>
          <p:cNvSpPr/>
          <p:nvPr/>
        </p:nvSpPr>
        <p:spPr>
          <a:xfrm>
            <a:off x="5660393" y="434316"/>
            <a:ext cx="1792850" cy="362072"/>
          </a:xfrm>
          <a:prstGeom prst="rect">
            <a:avLst/>
          </a:prstGeom>
        </p:spPr>
        <p:txBody>
          <a:bodyPr wrap="square">
            <a:spAutoFit/>
          </a:bodyPr>
          <a:lstStyle/>
          <a:p>
            <a:pPr algn="ctr"/>
            <a:endParaRPr lang="en-US" sz="1765" dirty="0">
              <a:solidFill>
                <a:schemeClr val="bg1"/>
              </a:solidFill>
              <a:latin typeface="Segoe UI Light" panose="020B0502040204020203" pitchFamily="34" charset="0"/>
              <a:cs typeface="Segoe UI Light" panose="020B0502040204020203" pitchFamily="34" charset="0"/>
            </a:endParaRPr>
          </a:p>
        </p:txBody>
      </p:sp>
      <p:sp>
        <p:nvSpPr>
          <p:cNvPr id="39" name="TextBox 38"/>
          <p:cNvSpPr txBox="1"/>
          <p:nvPr/>
        </p:nvSpPr>
        <p:spPr>
          <a:xfrm>
            <a:off x="1058701" y="2880671"/>
            <a:ext cx="1286812" cy="724007"/>
          </a:xfrm>
          <a:prstGeom prst="rect">
            <a:avLst/>
          </a:prstGeom>
          <a:noFill/>
        </p:spPr>
        <p:txBody>
          <a:bodyPr wrap="none" lIns="179285" tIns="143428" rIns="179285" bIns="143428" rtlCol="0">
            <a:spAutoFit/>
          </a:bodyPr>
          <a:lstStyle/>
          <a:p>
            <a:pPr>
              <a:lnSpc>
                <a:spcPct val="90000"/>
              </a:lnSpc>
            </a:pPr>
            <a:r>
              <a:rPr lang="en-US" sz="1568" dirty="0">
                <a:gradFill>
                  <a:gsLst>
                    <a:gs pos="2917">
                      <a:schemeClr val="tx1"/>
                    </a:gs>
                    <a:gs pos="30000">
                      <a:schemeClr val="tx1"/>
                    </a:gs>
                  </a:gsLst>
                  <a:lin ang="5400000" scaled="0"/>
                </a:gradFill>
              </a:rPr>
              <a:t>Application</a:t>
            </a:r>
          </a:p>
          <a:p>
            <a:pPr>
              <a:lnSpc>
                <a:spcPct val="90000"/>
              </a:lnSpc>
            </a:pPr>
            <a:r>
              <a:rPr lang="en-US" sz="1568" dirty="0">
                <a:gradFill>
                  <a:gsLst>
                    <a:gs pos="2917">
                      <a:schemeClr val="tx1"/>
                    </a:gs>
                    <a:gs pos="30000">
                      <a:schemeClr val="tx1"/>
                    </a:gs>
                  </a:gsLst>
                  <a:lin ang="5400000" scaled="0"/>
                </a:gradFill>
              </a:rPr>
              <a:t>Framework</a:t>
            </a:r>
          </a:p>
        </p:txBody>
      </p:sp>
      <p:grpSp>
        <p:nvGrpSpPr>
          <p:cNvPr id="15" name="Group 14"/>
          <p:cNvGrpSpPr/>
          <p:nvPr/>
        </p:nvGrpSpPr>
        <p:grpSpPr>
          <a:xfrm>
            <a:off x="4918779" y="1595778"/>
            <a:ext cx="2356764" cy="1703207"/>
            <a:chOff x="5059355" y="1938192"/>
            <a:chExt cx="2404022" cy="1737360"/>
          </a:xfrm>
        </p:grpSpPr>
        <p:sp>
          <p:nvSpPr>
            <p:cNvPr id="2" name="Rectangle 1"/>
            <p:cNvSpPr/>
            <p:nvPr/>
          </p:nvSpPr>
          <p:spPr bwMode="auto">
            <a:xfrm>
              <a:off x="5059355" y="1938192"/>
              <a:ext cx="2404022" cy="1737360"/>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Box 17"/>
            <p:cNvSpPr txBox="1"/>
            <p:nvPr/>
          </p:nvSpPr>
          <p:spPr>
            <a:xfrm>
              <a:off x="5059355" y="1958652"/>
              <a:ext cx="2404022" cy="544765"/>
            </a:xfrm>
            <a:prstGeom prst="rect">
              <a:avLst/>
            </a:prstGeom>
            <a:noFill/>
          </p:spPr>
          <p:txBody>
            <a:bodyPr wrap="square" lIns="179285" tIns="143428" rIns="179285" bIns="143428" rtlCol="0">
              <a:spAutoFit/>
            </a:bodyPr>
            <a:lstStyle/>
            <a:p>
              <a:pPr algn="ctr">
                <a:lnSpc>
                  <a:spcPct val="90000"/>
                </a:lnSpc>
                <a:spcAft>
                  <a:spcPts val="588"/>
                </a:spcAft>
              </a:pPr>
              <a:r>
                <a:rPr lang="en-US" sz="1765" dirty="0">
                  <a:solidFill>
                    <a:schemeClr val="accent2"/>
                  </a:solidFill>
                </a:rPr>
                <a:t>Hyper-V Container</a:t>
              </a:r>
            </a:p>
          </p:txBody>
        </p:sp>
        <p:pic>
          <p:nvPicPr>
            <p:cNvPr id="44" name="Picture 43"/>
            <p:cNvPicPr>
              <a:picLocks noChangeAspect="1"/>
            </p:cNvPicPr>
            <p:nvPr/>
          </p:nvPicPr>
          <p:blipFill>
            <a:blip r:embed="rId3"/>
            <a:stretch>
              <a:fillRect/>
            </a:stretch>
          </p:blipFill>
          <p:spPr>
            <a:xfrm>
              <a:off x="5346966" y="2478656"/>
              <a:ext cx="1828800" cy="1094806"/>
            </a:xfrm>
            <a:prstGeom prst="rect">
              <a:avLst/>
            </a:prstGeom>
          </p:spPr>
        </p:pic>
      </p:grpSp>
      <p:sp>
        <p:nvSpPr>
          <p:cNvPr id="45" name="Rectangle 44"/>
          <p:cNvSpPr/>
          <p:nvPr/>
        </p:nvSpPr>
        <p:spPr bwMode="auto">
          <a:xfrm>
            <a:off x="4918779" y="3871220"/>
            <a:ext cx="2356764" cy="1703207"/>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6" name="Group 15"/>
          <p:cNvGrpSpPr/>
          <p:nvPr/>
        </p:nvGrpSpPr>
        <p:grpSpPr>
          <a:xfrm>
            <a:off x="4936917" y="3945923"/>
            <a:ext cx="2367311" cy="1709592"/>
            <a:chOff x="5035911" y="4335462"/>
            <a:chExt cx="2414781" cy="1743873"/>
          </a:xfrm>
        </p:grpSpPr>
        <p:sp>
          <p:nvSpPr>
            <p:cNvPr id="48" name="TextBox 17"/>
            <p:cNvSpPr txBox="1"/>
            <p:nvPr/>
          </p:nvSpPr>
          <p:spPr>
            <a:xfrm>
              <a:off x="5035911" y="5285271"/>
              <a:ext cx="2414781" cy="794064"/>
            </a:xfrm>
            <a:prstGeom prst="rect">
              <a:avLst/>
            </a:prstGeom>
            <a:noFill/>
          </p:spPr>
          <p:txBody>
            <a:bodyPr wrap="square" lIns="179285" tIns="143428" rIns="179285" bIns="143428" rtlCol="0">
              <a:spAutoFit/>
            </a:bodyPr>
            <a:lstStyle/>
            <a:p>
              <a:pPr algn="ctr">
                <a:lnSpc>
                  <a:spcPct val="90000"/>
                </a:lnSpc>
                <a:spcAft>
                  <a:spcPts val="588"/>
                </a:spcAft>
              </a:pPr>
              <a:r>
                <a:rPr lang="en-US" sz="1765" dirty="0">
                  <a:solidFill>
                    <a:schemeClr val="accent2"/>
                  </a:solidFill>
                </a:rPr>
                <a:t>Windows Server Container</a:t>
              </a:r>
            </a:p>
          </p:txBody>
        </p:sp>
        <p:pic>
          <p:nvPicPr>
            <p:cNvPr id="43" name="Picture 42"/>
            <p:cNvPicPr>
              <a:picLocks noChangeAspect="1"/>
            </p:cNvPicPr>
            <p:nvPr/>
          </p:nvPicPr>
          <p:blipFill>
            <a:blip r:embed="rId4"/>
            <a:stretch>
              <a:fillRect/>
            </a:stretch>
          </p:blipFill>
          <p:spPr>
            <a:xfrm>
              <a:off x="5323522" y="4335462"/>
              <a:ext cx="1828800" cy="1045654"/>
            </a:xfrm>
            <a:prstGeom prst="rect">
              <a:avLst/>
            </a:prstGeom>
          </p:spPr>
        </p:pic>
      </p:grpSp>
      <p:sp>
        <p:nvSpPr>
          <p:cNvPr id="4" name="TextBox 3"/>
          <p:cNvSpPr txBox="1"/>
          <p:nvPr/>
        </p:nvSpPr>
        <p:spPr>
          <a:xfrm>
            <a:off x="3856099" y="5477623"/>
            <a:ext cx="4482124" cy="615522"/>
          </a:xfrm>
          <a:prstGeom prst="rect">
            <a:avLst/>
          </a:prstGeom>
          <a:noFill/>
        </p:spPr>
        <p:txBody>
          <a:bodyPr wrap="square" lIns="179285" tIns="143428" rIns="179285" bIns="143428" rtlCol="0">
            <a:spAutoFit/>
          </a:bodyPr>
          <a:lstStyle/>
          <a:p>
            <a:pPr algn="ctr">
              <a:lnSpc>
                <a:spcPct val="90000"/>
              </a:lnSpc>
              <a:spcAft>
                <a:spcPts val="588"/>
              </a:spcAft>
            </a:pPr>
            <a:r>
              <a:rPr lang="en-US" sz="2353" dirty="0">
                <a:gradFill>
                  <a:gsLst>
                    <a:gs pos="2917">
                      <a:schemeClr val="tx1"/>
                    </a:gs>
                    <a:gs pos="30000">
                      <a:schemeClr val="tx1"/>
                    </a:gs>
                  </a:gsLst>
                  <a:lin ang="5400000" scaled="0"/>
                </a:gradFill>
                <a:latin typeface="+mj-lt"/>
              </a:rPr>
              <a:t>Write once, deploy anywhere</a:t>
            </a:r>
          </a:p>
        </p:txBody>
      </p:sp>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34491" y="3184793"/>
            <a:ext cx="2925339" cy="747023"/>
          </a:xfrm>
          <a:prstGeom prst="rect">
            <a:avLst/>
          </a:prstGeom>
        </p:spPr>
      </p:pic>
      <p:grpSp>
        <p:nvGrpSpPr>
          <p:cNvPr id="9" name="Group 8"/>
          <p:cNvGrpSpPr/>
          <p:nvPr/>
        </p:nvGrpSpPr>
        <p:grpSpPr>
          <a:xfrm>
            <a:off x="9192444" y="957840"/>
            <a:ext cx="2465168" cy="5079741"/>
            <a:chOff x="9376771" y="1287462"/>
            <a:chExt cx="2514600" cy="5181600"/>
          </a:xfrm>
        </p:grpSpPr>
        <p:sp>
          <p:nvSpPr>
            <p:cNvPr id="81" name="Rounded Rectangle 1"/>
            <p:cNvSpPr/>
            <p:nvPr/>
          </p:nvSpPr>
          <p:spPr bwMode="auto">
            <a:xfrm>
              <a:off x="9376771" y="1287462"/>
              <a:ext cx="2514600" cy="5181600"/>
            </a:xfrm>
            <a:prstGeom prst="roundRect">
              <a:avLst>
                <a:gd name="adj" fmla="val 0"/>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79285" tIns="143428" rIns="179285" bIns="89642" numCol="1" spcCol="0" rtlCol="0" fromWordArt="0" anchor="b" anchorCtr="0" forceAA="0" compatLnSpc="1">
              <a:prstTxWarp prst="textNoShape">
                <a:avLst/>
              </a:prstTxWarp>
              <a:noAutofit/>
            </a:bodyPr>
            <a:lstStyle/>
            <a:p>
              <a:pPr algn="ctr">
                <a:lnSpc>
                  <a:spcPct val="90000"/>
                </a:lnSpc>
                <a:spcAft>
                  <a:spcPts val="588"/>
                </a:spcAft>
              </a:pPr>
              <a:r>
                <a:rPr lang="en-US" sz="1765" dirty="0">
                  <a:solidFill>
                    <a:schemeClr val="accent2"/>
                  </a:solidFill>
                </a:rPr>
                <a:t>Container Management</a:t>
              </a:r>
            </a:p>
          </p:txBody>
        </p:sp>
        <p:grpSp>
          <p:nvGrpSpPr>
            <p:cNvPr id="61" name="Group 29"/>
            <p:cNvGrpSpPr/>
            <p:nvPr/>
          </p:nvGrpSpPr>
          <p:grpSpPr>
            <a:xfrm>
              <a:off x="9719671" y="2915667"/>
              <a:ext cx="1828800" cy="1371600"/>
              <a:chOff x="4092204" y="824804"/>
              <a:chExt cx="1828800" cy="1371600"/>
            </a:xfrm>
          </p:grpSpPr>
          <p:sp>
            <p:nvSpPr>
              <p:cNvPr id="68" name="Rectangle 67"/>
              <p:cNvSpPr/>
              <p:nvPr/>
            </p:nvSpPr>
            <p:spPr>
              <a:xfrm>
                <a:off x="4092204" y="824804"/>
                <a:ext cx="1828800" cy="1371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pPr algn="ctr"/>
                <a:r>
                  <a:rPr lang="en-US" sz="1765"/>
                  <a:t>PowerShell</a:t>
                </a:r>
              </a:p>
            </p:txBody>
          </p:sp>
          <p:pic>
            <p:nvPicPr>
              <p:cNvPr id="69" name="Picture 6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64568" y="1242108"/>
                <a:ext cx="884073" cy="884073"/>
              </a:xfrm>
              <a:prstGeom prst="rect">
                <a:avLst/>
              </a:prstGeom>
            </p:spPr>
          </p:pic>
        </p:grpSp>
        <p:grpSp>
          <p:nvGrpSpPr>
            <p:cNvPr id="62" name="Group 30"/>
            <p:cNvGrpSpPr/>
            <p:nvPr/>
          </p:nvGrpSpPr>
          <p:grpSpPr>
            <a:xfrm>
              <a:off x="9719671" y="4372041"/>
              <a:ext cx="1828800" cy="1388456"/>
              <a:chOff x="8354162" y="845633"/>
              <a:chExt cx="1828800" cy="1388456"/>
            </a:xfrm>
          </p:grpSpPr>
          <p:sp>
            <p:nvSpPr>
              <p:cNvPr id="66" name="Rectangle 65"/>
              <p:cNvSpPr/>
              <p:nvPr/>
            </p:nvSpPr>
            <p:spPr>
              <a:xfrm>
                <a:off x="8354162" y="845633"/>
                <a:ext cx="1828800" cy="1371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pPr algn="ctr"/>
                <a:r>
                  <a:rPr lang="en-US" sz="1765"/>
                  <a:t>Others</a:t>
                </a:r>
              </a:p>
            </p:txBody>
          </p:sp>
          <p:pic>
            <p:nvPicPr>
              <p:cNvPr id="67" name="Picture 2" descr="C:\Users\mitchellg\Desktop\Automated_2.png"/>
              <p:cNvPicPr>
                <a:picLocks noChangeAspect="1" noChangeArrowheads="1"/>
              </p:cNvPicPr>
              <p:nvPr/>
            </p:nvPicPr>
            <p:blipFill>
              <a:blip r:embed="rId7" cstate="print">
                <a:lum bright="100000"/>
              </a:blip>
              <a:srcRect/>
              <a:stretch>
                <a:fillRect/>
              </a:stretch>
            </p:blipFill>
            <p:spPr bwMode="auto">
              <a:xfrm>
                <a:off x="8662935" y="1022834"/>
                <a:ext cx="1211255" cy="1211255"/>
              </a:xfrm>
              <a:prstGeom prst="rect">
                <a:avLst/>
              </a:prstGeom>
              <a:noFill/>
            </p:spPr>
          </p:pic>
        </p:grpSp>
        <p:grpSp>
          <p:nvGrpSpPr>
            <p:cNvPr id="63" name="Group 31"/>
            <p:cNvGrpSpPr/>
            <p:nvPr/>
          </p:nvGrpSpPr>
          <p:grpSpPr>
            <a:xfrm>
              <a:off x="9655873" y="1459293"/>
              <a:ext cx="1956396" cy="1371600"/>
              <a:chOff x="6173862" y="845633"/>
              <a:chExt cx="1956396" cy="1371600"/>
            </a:xfrm>
          </p:grpSpPr>
          <p:sp>
            <p:nvSpPr>
              <p:cNvPr id="64" name="Rectangle 63"/>
              <p:cNvSpPr/>
              <p:nvPr/>
            </p:nvSpPr>
            <p:spPr>
              <a:xfrm>
                <a:off x="6237660" y="845633"/>
                <a:ext cx="1828800" cy="1371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pPr algn="ctr"/>
                <a:r>
                  <a:rPr lang="en-US" sz="1765" dirty="0"/>
                  <a:t>Docker</a:t>
                </a:r>
              </a:p>
            </p:txBody>
          </p:sp>
          <p:pic>
            <p:nvPicPr>
              <p:cNvPr id="65" name="Picture 6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173862" y="1291188"/>
                <a:ext cx="1956396" cy="672474"/>
              </a:xfrm>
              <a:prstGeom prst="rect">
                <a:avLst/>
              </a:prstGeom>
            </p:spPr>
          </p:pic>
        </p:grpSp>
      </p:grpSp>
      <p:grpSp>
        <p:nvGrpSpPr>
          <p:cNvPr id="17" name="Group 16"/>
          <p:cNvGrpSpPr/>
          <p:nvPr/>
        </p:nvGrpSpPr>
        <p:grpSpPr>
          <a:xfrm>
            <a:off x="502040" y="957840"/>
            <a:ext cx="2465168" cy="5079741"/>
            <a:chOff x="512106" y="1287462"/>
            <a:chExt cx="2514600" cy="5181600"/>
          </a:xfrm>
        </p:grpSpPr>
        <p:sp>
          <p:nvSpPr>
            <p:cNvPr id="29" name="Rounded Rectangle 10"/>
            <p:cNvSpPr/>
            <p:nvPr/>
          </p:nvSpPr>
          <p:spPr bwMode="auto">
            <a:xfrm>
              <a:off x="512106" y="1287462"/>
              <a:ext cx="2514600" cy="5181600"/>
            </a:xfrm>
            <a:prstGeom prst="round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79285" tIns="143428" rIns="179285" bIns="89642" numCol="1" spcCol="0" rtlCol="0" fromWordArt="0" anchor="b" anchorCtr="0" forceAA="0" compatLnSpc="1">
              <a:prstTxWarp prst="textNoShape">
                <a:avLst/>
              </a:prstTxWarp>
              <a:noAutofit/>
            </a:bodyPr>
            <a:lstStyle/>
            <a:p>
              <a:pPr algn="ctr">
                <a:lnSpc>
                  <a:spcPct val="90000"/>
                </a:lnSpc>
                <a:spcAft>
                  <a:spcPts val="588"/>
                </a:spcAft>
              </a:pPr>
              <a:r>
                <a:rPr lang="en-US" sz="1765" dirty="0">
                  <a:solidFill>
                    <a:schemeClr val="accent2"/>
                  </a:solidFill>
                </a:rPr>
                <a:t>Windows Container Images</a:t>
              </a:r>
            </a:p>
          </p:txBody>
        </p:sp>
        <p:grpSp>
          <p:nvGrpSpPr>
            <p:cNvPr id="13" name="Group 12"/>
            <p:cNvGrpSpPr/>
            <p:nvPr/>
          </p:nvGrpSpPr>
          <p:grpSpPr>
            <a:xfrm>
              <a:off x="855006" y="1713409"/>
              <a:ext cx="1840521" cy="3888159"/>
              <a:chOff x="855006" y="1713409"/>
              <a:chExt cx="1840521" cy="3888159"/>
            </a:xfrm>
          </p:grpSpPr>
          <p:grpSp>
            <p:nvGrpSpPr>
              <p:cNvPr id="73" name="Group 72"/>
              <p:cNvGrpSpPr/>
              <p:nvPr/>
            </p:nvGrpSpPr>
            <p:grpSpPr>
              <a:xfrm>
                <a:off x="866727" y="4549242"/>
                <a:ext cx="1828800" cy="1052326"/>
                <a:chOff x="7926521" y="5797736"/>
                <a:chExt cx="1828800" cy="1052326"/>
              </a:xfrm>
            </p:grpSpPr>
            <p:pic>
              <p:nvPicPr>
                <p:cNvPr id="74" name="Picture 73"/>
                <p:cNvPicPr>
                  <a:picLocks noChangeAspect="1"/>
                </p:cNvPicPr>
                <p:nvPr/>
              </p:nvPicPr>
              <p:blipFill>
                <a:blip r:embed="rId9"/>
                <a:stretch>
                  <a:fillRect/>
                </a:stretch>
              </p:blipFill>
              <p:spPr>
                <a:xfrm>
                  <a:off x="7926521" y="5797736"/>
                  <a:ext cx="1828800" cy="1052326"/>
                </a:xfrm>
                <a:prstGeom prst="rect">
                  <a:avLst/>
                </a:prstGeom>
              </p:spPr>
            </p:pic>
            <p:pic>
              <p:nvPicPr>
                <p:cNvPr id="82" name="Picture 81"/>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000654" y="6126189"/>
                  <a:ext cx="1680535" cy="395420"/>
                </a:xfrm>
                <a:prstGeom prst="rect">
                  <a:avLst/>
                </a:prstGeom>
              </p:spPr>
            </p:pic>
          </p:grpSp>
          <p:grpSp>
            <p:nvGrpSpPr>
              <p:cNvPr id="83" name="Group 82"/>
              <p:cNvGrpSpPr/>
              <p:nvPr/>
            </p:nvGrpSpPr>
            <p:grpSpPr>
              <a:xfrm>
                <a:off x="866727" y="3131325"/>
                <a:ext cx="1828800" cy="1052326"/>
                <a:chOff x="7909068" y="4710379"/>
                <a:chExt cx="1828800" cy="1052326"/>
              </a:xfrm>
            </p:grpSpPr>
            <p:pic>
              <p:nvPicPr>
                <p:cNvPr id="84" name="Picture 83"/>
                <p:cNvPicPr>
                  <a:picLocks noChangeAspect="1"/>
                </p:cNvPicPr>
                <p:nvPr/>
              </p:nvPicPr>
              <p:blipFill>
                <a:blip r:embed="rId9"/>
                <a:stretch>
                  <a:fillRect/>
                </a:stretch>
              </p:blipFill>
              <p:spPr>
                <a:xfrm>
                  <a:off x="7909068" y="4710379"/>
                  <a:ext cx="1828800" cy="1052326"/>
                </a:xfrm>
                <a:prstGeom prst="rect">
                  <a:avLst/>
                </a:prstGeom>
              </p:spPr>
            </p:pic>
            <p:sp>
              <p:nvSpPr>
                <p:cNvPr id="85" name="Rectangle 84"/>
                <p:cNvSpPr/>
                <p:nvPr/>
              </p:nvSpPr>
              <p:spPr>
                <a:xfrm>
                  <a:off x="8005788" y="4913377"/>
                  <a:ext cx="1635360" cy="646331"/>
                </a:xfrm>
                <a:prstGeom prst="rect">
                  <a:avLst/>
                </a:prstGeom>
              </p:spPr>
              <p:txBody>
                <a:bodyPr wrap="square">
                  <a:spAutoFit/>
                </a:bodyPr>
                <a:lstStyle/>
                <a:p>
                  <a:pPr algn="ctr">
                    <a:lnSpc>
                      <a:spcPct val="90000"/>
                    </a:lnSpc>
                  </a:pPr>
                  <a:r>
                    <a:rPr lang="en-US" sz="1961" b="1" dirty="0">
                      <a:gradFill>
                        <a:gsLst>
                          <a:gs pos="2917">
                            <a:schemeClr val="tx1"/>
                          </a:gs>
                          <a:gs pos="30000">
                            <a:schemeClr val="tx1"/>
                          </a:gs>
                        </a:gsLst>
                        <a:lin ang="5400000" scaled="0"/>
                      </a:gradFill>
                      <a:latin typeface="+mj-lt"/>
                    </a:rPr>
                    <a:t>Application</a:t>
                  </a:r>
                </a:p>
                <a:p>
                  <a:pPr algn="ctr">
                    <a:lnSpc>
                      <a:spcPct val="90000"/>
                    </a:lnSpc>
                  </a:pPr>
                  <a:r>
                    <a:rPr lang="en-US" sz="1961" b="1" dirty="0">
                      <a:gradFill>
                        <a:gsLst>
                          <a:gs pos="2917">
                            <a:schemeClr val="tx1"/>
                          </a:gs>
                          <a:gs pos="30000">
                            <a:schemeClr val="tx1"/>
                          </a:gs>
                        </a:gsLst>
                        <a:lin ang="5400000" scaled="0"/>
                      </a:gradFill>
                      <a:latin typeface="+mj-lt"/>
                    </a:rPr>
                    <a:t>Framework</a:t>
                  </a:r>
                </a:p>
              </p:txBody>
            </p:sp>
          </p:grpSp>
          <p:grpSp>
            <p:nvGrpSpPr>
              <p:cNvPr id="12" name="Group 11"/>
              <p:cNvGrpSpPr/>
              <p:nvPr/>
            </p:nvGrpSpPr>
            <p:grpSpPr>
              <a:xfrm>
                <a:off x="855006" y="1713409"/>
                <a:ext cx="1828800" cy="1052326"/>
                <a:chOff x="-1427125" y="1981800"/>
                <a:chExt cx="1828800" cy="1052326"/>
              </a:xfrm>
            </p:grpSpPr>
            <p:pic>
              <p:nvPicPr>
                <p:cNvPr id="87" name="Picture 86"/>
                <p:cNvPicPr>
                  <a:picLocks noChangeAspect="1"/>
                </p:cNvPicPr>
                <p:nvPr/>
              </p:nvPicPr>
              <p:blipFill>
                <a:blip r:embed="rId9"/>
                <a:stretch>
                  <a:fillRect/>
                </a:stretch>
              </p:blipFill>
              <p:spPr>
                <a:xfrm>
                  <a:off x="-1427125" y="1981800"/>
                  <a:ext cx="1828800" cy="1052326"/>
                </a:xfrm>
                <a:prstGeom prst="rect">
                  <a:avLst/>
                </a:prstGeom>
              </p:spPr>
            </p:pic>
            <p:pic>
              <p:nvPicPr>
                <p:cNvPr id="91" name="Picture 90"/>
                <p:cNvPicPr>
                  <a:picLocks noChangeAspect="1"/>
                </p:cNvPicPr>
                <p:nvPr/>
              </p:nvPicPr>
              <p:blipFill>
                <a:blip r:embed="rId11" cstate="print">
                  <a:lum bright="70000" contrast="-70000"/>
                  <a:extLst>
                    <a:ext uri="{28A0092B-C50C-407E-A947-70E740481C1C}">
                      <a14:useLocalDpi xmlns:a14="http://schemas.microsoft.com/office/drawing/2010/main" val="0"/>
                    </a:ext>
                  </a:extLst>
                </a:blip>
                <a:stretch>
                  <a:fillRect/>
                </a:stretch>
              </p:blipFill>
              <p:spPr>
                <a:xfrm>
                  <a:off x="-799289" y="2206773"/>
                  <a:ext cx="566533" cy="605357"/>
                </a:xfrm>
                <a:prstGeom prst="rect">
                  <a:avLst/>
                </a:prstGeom>
              </p:spPr>
            </p:pic>
          </p:grpSp>
        </p:grpSp>
      </p:grpSp>
    </p:spTree>
    <p:extLst>
      <p:ext uri="{BB962C8B-B14F-4D97-AF65-F5344CB8AC3E}">
        <p14:creationId xmlns:p14="http://schemas.microsoft.com/office/powerpoint/2010/main" val="56319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par>
                          <p:cTn id="11" fill="hold">
                            <p:stCondLst>
                              <p:cond delay="500"/>
                            </p:stCondLst>
                            <p:childTnLst>
                              <p:par>
                                <p:cTn id="12" presetID="22" presetClass="entr" presetSubtype="8" fill="hold" nodeType="afterEffect">
                                  <p:stCondLst>
                                    <p:cond delay="500"/>
                                  </p:stCondLst>
                                  <p:childTnLst>
                                    <p:set>
                                      <p:cBhvr>
                                        <p:cTn id="13" dur="1" fill="hold">
                                          <p:stCondLst>
                                            <p:cond delay="0"/>
                                          </p:stCondLst>
                                        </p:cTn>
                                        <p:tgtEl>
                                          <p:spTgt spid="10"/>
                                        </p:tgtEl>
                                        <p:attrNameLst>
                                          <p:attrName>style.visibility</p:attrName>
                                        </p:attrNameLst>
                                      </p:cBhvr>
                                      <p:to>
                                        <p:strVal val="visible"/>
                                      </p:to>
                                    </p:set>
                                    <p:animEffect transition="in" filter="wipe(left)">
                                      <p:cBhvr>
                                        <p:cTn id="14" dur="1250"/>
                                        <p:tgtEl>
                                          <p:spTgt spid="10"/>
                                        </p:tgtEl>
                                      </p:cBhvr>
                                    </p:animEffect>
                                  </p:childTnLst>
                                </p:cTn>
                              </p:par>
                              <p:par>
                                <p:cTn id="15" presetID="22" presetClass="entr" presetSubtype="8" fill="hold" nodeType="withEffect">
                                  <p:stCondLst>
                                    <p:cond delay="500"/>
                                  </p:stCondLst>
                                  <p:childTnLst>
                                    <p:set>
                                      <p:cBhvr>
                                        <p:cTn id="16" dur="1" fill="hold">
                                          <p:stCondLst>
                                            <p:cond delay="0"/>
                                          </p:stCondLst>
                                        </p:cTn>
                                        <p:tgtEl>
                                          <p:spTgt spid="47"/>
                                        </p:tgtEl>
                                        <p:attrNameLst>
                                          <p:attrName>style.visibility</p:attrName>
                                        </p:attrNameLst>
                                      </p:cBhvr>
                                      <p:to>
                                        <p:strVal val="visible"/>
                                      </p:to>
                                    </p:set>
                                    <p:animEffect transition="in" filter="wipe(left)">
                                      <p:cBhvr>
                                        <p:cTn id="17" dur="125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par>
                          <p:cTn id="23" fill="hold">
                            <p:stCondLst>
                              <p:cond delay="500"/>
                            </p:stCondLst>
                            <p:childTnLst>
                              <p:par>
                                <p:cTn id="24" presetID="22" presetClass="entr" presetSubtype="8" fill="hold" grpId="0" nodeType="afterEffect">
                                  <p:stCondLst>
                                    <p:cond delay="500"/>
                                  </p:stCondLst>
                                  <p:childTnLst>
                                    <p:set>
                                      <p:cBhvr>
                                        <p:cTn id="25" dur="1" fill="hold">
                                          <p:stCondLst>
                                            <p:cond delay="0"/>
                                          </p:stCondLst>
                                        </p:cTn>
                                        <p:tgtEl>
                                          <p:spTgt spid="8"/>
                                        </p:tgtEl>
                                        <p:attrNameLst>
                                          <p:attrName>style.visibility</p:attrName>
                                        </p:attrNameLst>
                                      </p:cBhvr>
                                      <p:to>
                                        <p:strVal val="visible"/>
                                      </p:to>
                                    </p:set>
                                    <p:animEffect transition="in" filter="wipe(left)">
                                      <p:cBhvr>
                                        <p:cTn id="26"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r>
              <a:rPr lang="en-US" dirty="0" smtClean="0"/>
              <a:t>DEMO: Running </a:t>
            </a:r>
            <a:r>
              <a:rPr lang="en-US" dirty="0" err="1" smtClean="0"/>
              <a:t>MongoDB</a:t>
            </a:r>
            <a:r>
              <a:rPr lang="en-US" dirty="0" smtClean="0"/>
              <a:t> in a container</a:t>
            </a:r>
            <a:endParaRPr lang="en-US" dirty="0"/>
          </a:p>
        </p:txBody>
      </p:sp>
    </p:spTree>
    <p:extLst>
      <p:ext uri="{BB962C8B-B14F-4D97-AF65-F5344CB8AC3E}">
        <p14:creationId xmlns:p14="http://schemas.microsoft.com/office/powerpoint/2010/main" val="99885196"/>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Topics</a:t>
            </a:r>
            <a:endParaRPr lang="en-US" dirty="0"/>
          </a:p>
        </p:txBody>
      </p:sp>
      <p:sp>
        <p:nvSpPr>
          <p:cNvPr id="2" name="Text Placeholder 1"/>
          <p:cNvSpPr>
            <a:spLocks noGrp="1"/>
          </p:cNvSpPr>
          <p:nvPr>
            <p:ph sz="half" idx="1"/>
          </p:nvPr>
        </p:nvSpPr>
        <p:spPr>
          <a:xfrm>
            <a:off x="838200" y="1825625"/>
            <a:ext cx="7131908" cy="4351338"/>
          </a:xfrm>
        </p:spPr>
        <p:txBody>
          <a:bodyPr>
            <a:normAutofit/>
          </a:bodyPr>
          <a:lstStyle/>
          <a:p>
            <a:r>
              <a:rPr lang="en-US" sz="3529" dirty="0"/>
              <a:t>Vision and trends (10)</a:t>
            </a:r>
          </a:p>
          <a:p>
            <a:r>
              <a:rPr lang="en-US" sz="3529" dirty="0" smtClean="0"/>
              <a:t>.NET 2015 (20)</a:t>
            </a:r>
          </a:p>
          <a:p>
            <a:r>
              <a:rPr lang="en-US" sz="3529" dirty="0" smtClean="0"/>
              <a:t>Containers (20)</a:t>
            </a:r>
          </a:p>
          <a:p>
            <a:r>
              <a:rPr lang="en-US" sz="3529" b="1" dirty="0" smtClean="0"/>
              <a:t>ASP.NET 5 (20)</a:t>
            </a:r>
          </a:p>
          <a:p>
            <a:r>
              <a:rPr lang="en-US" sz="3529" dirty="0" smtClean="0"/>
              <a:t>C# 6 (10)</a:t>
            </a:r>
          </a:p>
          <a:p>
            <a:endParaRPr lang="en-US" sz="3129" dirty="0" smtClean="0"/>
          </a:p>
          <a:p>
            <a:pPr lvl="1"/>
            <a:endParaRPr lang="en-US" sz="3129" dirty="0" smtClean="0"/>
          </a:p>
          <a:p>
            <a:endParaRPr lang="en-US" sz="3529" dirty="0" smtClean="0"/>
          </a:p>
        </p:txBody>
      </p:sp>
      <p:sp>
        <p:nvSpPr>
          <p:cNvPr id="4" name="Content Placeholder 3"/>
          <p:cNvSpPr>
            <a:spLocks noGrp="1"/>
          </p:cNvSpPr>
          <p:nvPr>
            <p:ph sz="half" idx="2"/>
          </p:nvPr>
        </p:nvSpPr>
        <p:spPr>
          <a:xfrm>
            <a:off x="8773296" y="1825625"/>
            <a:ext cx="2580503" cy="4351338"/>
          </a:xfrm>
        </p:spPr>
        <p:txBody>
          <a:bodyPr>
            <a:normAutofit/>
          </a:bodyPr>
          <a:lstStyle/>
          <a:p>
            <a:endParaRPr lang="en-US"/>
          </a:p>
        </p:txBody>
      </p:sp>
    </p:spTree>
    <p:extLst>
      <p:ext uri="{BB962C8B-B14F-4D97-AF65-F5344CB8AC3E}">
        <p14:creationId xmlns:p14="http://schemas.microsoft.com/office/powerpoint/2010/main" val="16035911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7A349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ASP.NET 5 and the Modern Web</a:t>
            </a:r>
            <a:endParaRPr lang="en-US" dirty="0">
              <a:solidFill>
                <a:schemeClr val="bg1"/>
              </a:solidFill>
            </a:endParaRPr>
          </a:p>
        </p:txBody>
      </p:sp>
      <p:sp>
        <p:nvSpPr>
          <p:cNvPr id="4" name="Rectangle 3"/>
          <p:cNvSpPr/>
          <p:nvPr/>
        </p:nvSpPr>
        <p:spPr>
          <a:xfrm>
            <a:off x="7662870" y="3140157"/>
            <a:ext cx="3117905" cy="937180"/>
          </a:xfrm>
          <a:prstGeom prst="rect">
            <a:avLst/>
          </a:prstGeom>
        </p:spPr>
        <p:txBody>
          <a:bodyPr wrap="none">
            <a:spAutoFit/>
          </a:bodyPr>
          <a:lstStyle/>
          <a:p>
            <a:pPr>
              <a:defRPr/>
            </a:pPr>
            <a:r>
              <a:rPr lang="en-US" sz="2745" dirty="0">
                <a:solidFill>
                  <a:srgbClr val="FFFFFF"/>
                </a:solidFill>
              </a:rPr>
              <a:t>Choose your Editors </a:t>
            </a:r>
          </a:p>
          <a:p>
            <a:pPr>
              <a:defRPr/>
            </a:pPr>
            <a:r>
              <a:rPr lang="en-US" sz="2745" dirty="0">
                <a:solidFill>
                  <a:srgbClr val="FFFFFF"/>
                </a:solidFill>
              </a:rPr>
              <a:t>and Tools</a:t>
            </a:r>
          </a:p>
        </p:txBody>
      </p:sp>
      <p:sp>
        <p:nvSpPr>
          <p:cNvPr id="9" name="Rectangle 8"/>
          <p:cNvSpPr/>
          <p:nvPr/>
        </p:nvSpPr>
        <p:spPr>
          <a:xfrm>
            <a:off x="1922571" y="4421187"/>
            <a:ext cx="2852127" cy="937180"/>
          </a:xfrm>
          <a:prstGeom prst="rect">
            <a:avLst/>
          </a:prstGeom>
        </p:spPr>
        <p:txBody>
          <a:bodyPr wrap="none">
            <a:spAutoFit/>
          </a:bodyPr>
          <a:lstStyle/>
          <a:p>
            <a:pPr>
              <a:defRPr/>
            </a:pPr>
            <a:r>
              <a:rPr lang="en-US" sz="2745" dirty="0">
                <a:solidFill>
                  <a:srgbClr val="FFFFFF"/>
                </a:solidFill>
              </a:rPr>
              <a:t>Open Source </a:t>
            </a:r>
            <a:br>
              <a:rPr lang="en-US" sz="2745" dirty="0">
                <a:solidFill>
                  <a:srgbClr val="FFFFFF"/>
                </a:solidFill>
              </a:rPr>
            </a:br>
            <a:r>
              <a:rPr lang="en-US" sz="2745" dirty="0">
                <a:solidFill>
                  <a:srgbClr val="FFFFFF"/>
                </a:solidFill>
              </a:rPr>
              <a:t>with Contributions</a:t>
            </a:r>
          </a:p>
        </p:txBody>
      </p:sp>
      <p:sp>
        <p:nvSpPr>
          <p:cNvPr id="13" name="Rectangle 12"/>
          <p:cNvSpPr/>
          <p:nvPr/>
        </p:nvSpPr>
        <p:spPr>
          <a:xfrm>
            <a:off x="7601846" y="4665752"/>
            <a:ext cx="2294411" cy="514756"/>
          </a:xfrm>
          <a:prstGeom prst="rect">
            <a:avLst/>
          </a:prstGeom>
        </p:spPr>
        <p:txBody>
          <a:bodyPr wrap="none">
            <a:spAutoFit/>
          </a:bodyPr>
          <a:lstStyle/>
          <a:p>
            <a:pPr>
              <a:defRPr/>
            </a:pPr>
            <a:r>
              <a:rPr lang="en-US" sz="2745" dirty="0">
                <a:solidFill>
                  <a:srgbClr val="FFFFFF"/>
                </a:solidFill>
              </a:rPr>
              <a:t>Cross-Platform</a:t>
            </a:r>
          </a:p>
        </p:txBody>
      </p:sp>
      <p:grpSp>
        <p:nvGrpSpPr>
          <p:cNvPr id="6" name="Group 5"/>
          <p:cNvGrpSpPr/>
          <p:nvPr/>
        </p:nvGrpSpPr>
        <p:grpSpPr>
          <a:xfrm>
            <a:off x="6651632" y="4479691"/>
            <a:ext cx="888525" cy="850502"/>
            <a:chOff x="2211181" y="1874910"/>
            <a:chExt cx="609600" cy="594360"/>
          </a:xfrm>
        </p:grpSpPr>
        <p:sp>
          <p:nvSpPr>
            <p:cNvPr id="15" name="Oval 14"/>
            <p:cNvSpPr/>
            <p:nvPr/>
          </p:nvSpPr>
          <p:spPr bwMode="auto">
            <a:xfrm>
              <a:off x="2211181" y="1874910"/>
              <a:ext cx="609600" cy="59436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745" dirty="0" err="1">
                <a:gradFill>
                  <a:gsLst>
                    <a:gs pos="0">
                      <a:srgbClr val="FFFFFF"/>
                    </a:gs>
                    <a:gs pos="100000">
                      <a:srgbClr val="FFFFFF"/>
                    </a:gs>
                  </a:gsLst>
                  <a:lin ang="5400000" scaled="0"/>
                </a:gradFill>
                <a:ea typeface="Segoe UI" pitchFamily="34" charset="0"/>
                <a:cs typeface="Segoe UI" pitchFamily="34" charset="0"/>
              </a:endParaRPr>
            </a:p>
          </p:txBody>
        </p:sp>
        <p:pic>
          <p:nvPicPr>
            <p:cNvPr id="23" name="Picture 6" descr="C:\temp\WinAzure_rgb_Wht_S.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371" t="15460" r="80628" b="15496"/>
            <a:stretch/>
          </p:blipFill>
          <p:spPr bwMode="auto">
            <a:xfrm>
              <a:off x="2404459" y="1943117"/>
              <a:ext cx="210181" cy="217429"/>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25" name="Picture 2" descr="http://files.softicons.com/download/system-icons/windows-8-metro-icons-by-dakirby309/png/512x512/Folders%20&amp;%20OS/Linux.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20482" y="2147586"/>
              <a:ext cx="242063" cy="242063"/>
            </a:xfrm>
            <a:prstGeom prst="rect">
              <a:avLst/>
            </a:prstGeom>
            <a:noFill/>
            <a:ln>
              <a:noFill/>
            </a:ln>
            <a:extLst>
              <a:ext uri="{909E8E84-426E-40DD-AFC4-6F175D3DCCD1}">
                <a14:hiddenFill xmlns:a14="http://schemas.microsoft.com/office/drawing/2010/main">
                  <a:solidFill>
                    <a:srgbClr val="FFFFFF"/>
                  </a:solidFill>
                </a14:hiddenFill>
              </a:ext>
            </a:extLst>
          </p:spPr>
        </p:pic>
        <p:grpSp>
          <p:nvGrpSpPr>
            <p:cNvPr id="26" name="Group 25"/>
            <p:cNvGrpSpPr>
              <a:grpSpLocks noChangeAspect="1"/>
            </p:cNvGrpSpPr>
            <p:nvPr/>
          </p:nvGrpSpPr>
          <p:grpSpPr bwMode="auto">
            <a:xfrm>
              <a:off x="2314492" y="2130536"/>
              <a:ext cx="197134" cy="235237"/>
              <a:chOff x="3485" y="1766"/>
              <a:chExt cx="745" cy="889"/>
            </a:xfrm>
          </p:grpSpPr>
          <p:sp>
            <p:nvSpPr>
              <p:cNvPr id="27" name="Freeform 26"/>
              <p:cNvSpPr>
                <a:spLocks/>
              </p:cNvSpPr>
              <p:nvPr/>
            </p:nvSpPr>
            <p:spPr bwMode="auto">
              <a:xfrm>
                <a:off x="3485" y="2008"/>
                <a:ext cx="745" cy="647"/>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rgbClr val="FFFFFF"/>
              </a:solidFill>
              <a:ln>
                <a:solidFill>
                  <a:schemeClr val="bg1"/>
                </a:solidFill>
              </a:ln>
              <a:extLst/>
            </p:spPr>
            <p:txBody>
              <a:bodyPr vert="horz" wrap="square" lIns="89642" tIns="44821" rIns="89642" bIns="44821" numCol="1" anchor="t" anchorCtr="0" compatLnSpc="1">
                <a:prstTxWarp prst="textNoShape">
                  <a:avLst/>
                </a:prstTxWarp>
              </a:bodyPr>
              <a:lstStyle/>
              <a:p>
                <a:pPr defTabSz="896350">
                  <a:defRPr/>
                </a:pPr>
                <a:endParaRPr lang="en-US" sz="1961" kern="0">
                  <a:solidFill>
                    <a:srgbClr val="000000"/>
                  </a:solidFill>
                </a:endParaRPr>
              </a:p>
            </p:txBody>
          </p:sp>
          <p:sp>
            <p:nvSpPr>
              <p:cNvPr id="28" name="Freeform 27"/>
              <p:cNvSpPr>
                <a:spLocks/>
              </p:cNvSpPr>
              <p:nvPr/>
            </p:nvSpPr>
            <p:spPr bwMode="auto">
              <a:xfrm>
                <a:off x="3825" y="1766"/>
                <a:ext cx="175" cy="191"/>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rgbClr val="FFFFFF"/>
              </a:solidFill>
              <a:ln>
                <a:solidFill>
                  <a:schemeClr val="bg1"/>
                </a:solidFill>
              </a:ln>
              <a:extLst/>
            </p:spPr>
            <p:txBody>
              <a:bodyPr vert="horz" wrap="square" lIns="89642" tIns="44821" rIns="89642" bIns="44821" numCol="1" anchor="t" anchorCtr="0" compatLnSpc="1">
                <a:prstTxWarp prst="textNoShape">
                  <a:avLst/>
                </a:prstTxWarp>
              </a:bodyPr>
              <a:lstStyle/>
              <a:p>
                <a:pPr defTabSz="896350">
                  <a:defRPr/>
                </a:pPr>
                <a:endParaRPr lang="en-US" sz="1961" kern="0">
                  <a:solidFill>
                    <a:srgbClr val="000000"/>
                  </a:solidFill>
                </a:endParaRPr>
              </a:p>
            </p:txBody>
          </p:sp>
        </p:grpSp>
      </p:grpSp>
      <p:grpSp>
        <p:nvGrpSpPr>
          <p:cNvPr id="7" name="Group 6"/>
          <p:cNvGrpSpPr/>
          <p:nvPr/>
        </p:nvGrpSpPr>
        <p:grpSpPr>
          <a:xfrm>
            <a:off x="6661253" y="3116111"/>
            <a:ext cx="888525" cy="850502"/>
            <a:chOff x="2199148" y="3390553"/>
            <a:chExt cx="609600" cy="594360"/>
          </a:xfrm>
        </p:grpSpPr>
        <p:sp>
          <p:nvSpPr>
            <p:cNvPr id="14" name="Oval 13"/>
            <p:cNvSpPr/>
            <p:nvPr/>
          </p:nvSpPr>
          <p:spPr bwMode="auto">
            <a:xfrm>
              <a:off x="2199148" y="3390553"/>
              <a:ext cx="609600" cy="59436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745"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Freeform 110"/>
            <p:cNvSpPr>
              <a:spLocks noEditPoints="1"/>
            </p:cNvSpPr>
            <p:nvPr/>
          </p:nvSpPr>
          <p:spPr bwMode="black">
            <a:xfrm>
              <a:off x="2413059" y="3555351"/>
              <a:ext cx="255468" cy="257688"/>
            </a:xfrm>
            <a:custGeom>
              <a:avLst/>
              <a:gdLst>
                <a:gd name="T0" fmla="*/ 9 w 70"/>
                <a:gd name="T1" fmla="*/ 68 h 70"/>
                <a:gd name="T2" fmla="*/ 10 w 70"/>
                <a:gd name="T3" fmla="*/ 66 h 70"/>
                <a:gd name="T4" fmla="*/ 4 w 70"/>
                <a:gd name="T5" fmla="*/ 60 h 70"/>
                <a:gd name="T6" fmla="*/ 2 w 70"/>
                <a:gd name="T7" fmla="*/ 61 h 70"/>
                <a:gd name="T8" fmla="*/ 0 w 70"/>
                <a:gd name="T9" fmla="*/ 68 h 70"/>
                <a:gd name="T10" fmla="*/ 2 w 70"/>
                <a:gd name="T11" fmla="*/ 70 h 70"/>
                <a:gd name="T12" fmla="*/ 9 w 70"/>
                <a:gd name="T13" fmla="*/ 68 h 70"/>
                <a:gd name="T14" fmla="*/ 64 w 70"/>
                <a:gd name="T15" fmla="*/ 6 h 70"/>
                <a:gd name="T16" fmla="*/ 52 w 70"/>
                <a:gd name="T17" fmla="*/ 4 h 70"/>
                <a:gd name="T18" fmla="*/ 49 w 70"/>
                <a:gd name="T19" fmla="*/ 7 h 70"/>
                <a:gd name="T20" fmla="*/ 49 w 70"/>
                <a:gd name="T21" fmla="*/ 11 h 70"/>
                <a:gd name="T22" fmla="*/ 60 w 70"/>
                <a:gd name="T23" fmla="*/ 21 h 70"/>
                <a:gd name="T24" fmla="*/ 63 w 70"/>
                <a:gd name="T25" fmla="*/ 21 h 70"/>
                <a:gd name="T26" fmla="*/ 66 w 70"/>
                <a:gd name="T27" fmla="*/ 18 h 70"/>
                <a:gd name="T28" fmla="*/ 64 w 70"/>
                <a:gd name="T29" fmla="*/ 6 h 70"/>
                <a:gd name="T30" fmla="*/ 22 w 70"/>
                <a:gd name="T31" fmla="*/ 62 h 70"/>
                <a:gd name="T32" fmla="*/ 19 w 70"/>
                <a:gd name="T33" fmla="*/ 62 h 70"/>
                <a:gd name="T34" fmla="*/ 8 w 70"/>
                <a:gd name="T35" fmla="*/ 51 h 70"/>
                <a:gd name="T36" fmla="*/ 8 w 70"/>
                <a:gd name="T37" fmla="*/ 48 h 70"/>
                <a:gd name="T38" fmla="*/ 42 w 70"/>
                <a:gd name="T39" fmla="*/ 14 h 70"/>
                <a:gd name="T40" fmla="*/ 45 w 70"/>
                <a:gd name="T41" fmla="*/ 14 h 70"/>
                <a:gd name="T42" fmla="*/ 56 w 70"/>
                <a:gd name="T43" fmla="*/ 25 h 70"/>
                <a:gd name="T44" fmla="*/ 56 w 70"/>
                <a:gd name="T45" fmla="*/ 28 h 70"/>
                <a:gd name="T46" fmla="*/ 22 w 70"/>
                <a:gd name="T47" fmla="*/ 6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70">
                  <a:moveTo>
                    <a:pt x="9" y="68"/>
                  </a:moveTo>
                  <a:cubicBezTo>
                    <a:pt x="10" y="67"/>
                    <a:pt x="11" y="67"/>
                    <a:pt x="10" y="66"/>
                  </a:cubicBezTo>
                  <a:cubicBezTo>
                    <a:pt x="4" y="60"/>
                    <a:pt x="4" y="60"/>
                    <a:pt x="4" y="60"/>
                  </a:cubicBezTo>
                  <a:cubicBezTo>
                    <a:pt x="4" y="59"/>
                    <a:pt x="3" y="60"/>
                    <a:pt x="2" y="61"/>
                  </a:cubicBezTo>
                  <a:cubicBezTo>
                    <a:pt x="0" y="68"/>
                    <a:pt x="0" y="68"/>
                    <a:pt x="0" y="68"/>
                  </a:cubicBezTo>
                  <a:cubicBezTo>
                    <a:pt x="0" y="69"/>
                    <a:pt x="1" y="70"/>
                    <a:pt x="2" y="70"/>
                  </a:cubicBezTo>
                  <a:lnTo>
                    <a:pt x="9" y="68"/>
                  </a:lnTo>
                  <a:close/>
                  <a:moveTo>
                    <a:pt x="64" y="6"/>
                  </a:moveTo>
                  <a:cubicBezTo>
                    <a:pt x="58" y="0"/>
                    <a:pt x="52" y="4"/>
                    <a:pt x="52" y="4"/>
                  </a:cubicBezTo>
                  <a:cubicBezTo>
                    <a:pt x="51" y="5"/>
                    <a:pt x="50" y="6"/>
                    <a:pt x="49" y="7"/>
                  </a:cubicBezTo>
                  <a:cubicBezTo>
                    <a:pt x="48" y="8"/>
                    <a:pt x="48" y="10"/>
                    <a:pt x="49" y="11"/>
                  </a:cubicBezTo>
                  <a:cubicBezTo>
                    <a:pt x="60" y="21"/>
                    <a:pt x="60" y="21"/>
                    <a:pt x="60" y="21"/>
                  </a:cubicBezTo>
                  <a:cubicBezTo>
                    <a:pt x="60" y="22"/>
                    <a:pt x="62" y="22"/>
                    <a:pt x="63" y="21"/>
                  </a:cubicBezTo>
                  <a:cubicBezTo>
                    <a:pt x="64" y="20"/>
                    <a:pt x="65" y="19"/>
                    <a:pt x="66" y="18"/>
                  </a:cubicBezTo>
                  <a:cubicBezTo>
                    <a:pt x="66" y="18"/>
                    <a:pt x="70" y="12"/>
                    <a:pt x="64" y="6"/>
                  </a:cubicBezTo>
                  <a:moveTo>
                    <a:pt x="22" y="62"/>
                  </a:moveTo>
                  <a:cubicBezTo>
                    <a:pt x="21" y="63"/>
                    <a:pt x="20" y="63"/>
                    <a:pt x="19" y="62"/>
                  </a:cubicBezTo>
                  <a:cubicBezTo>
                    <a:pt x="8" y="51"/>
                    <a:pt x="8" y="51"/>
                    <a:pt x="8" y="51"/>
                  </a:cubicBezTo>
                  <a:cubicBezTo>
                    <a:pt x="7" y="51"/>
                    <a:pt x="7" y="49"/>
                    <a:pt x="8" y="48"/>
                  </a:cubicBezTo>
                  <a:cubicBezTo>
                    <a:pt x="42" y="14"/>
                    <a:pt x="42" y="14"/>
                    <a:pt x="42" y="14"/>
                  </a:cubicBezTo>
                  <a:cubicBezTo>
                    <a:pt x="43" y="13"/>
                    <a:pt x="44" y="13"/>
                    <a:pt x="45" y="14"/>
                  </a:cubicBezTo>
                  <a:cubicBezTo>
                    <a:pt x="56" y="25"/>
                    <a:pt x="56" y="25"/>
                    <a:pt x="56" y="25"/>
                  </a:cubicBezTo>
                  <a:cubicBezTo>
                    <a:pt x="57" y="26"/>
                    <a:pt x="57" y="27"/>
                    <a:pt x="56" y="28"/>
                  </a:cubicBezTo>
                  <a:lnTo>
                    <a:pt x="22" y="62"/>
                  </a:lnTo>
                  <a:close/>
                </a:path>
              </a:pathLst>
            </a:custGeom>
            <a:solidFill>
              <a:srgbClr val="FFFFFF"/>
            </a:solidFill>
            <a:ln>
              <a:solidFill>
                <a:schemeClr val="bg1"/>
              </a:solidFill>
            </a:ln>
            <a:extLst/>
          </p:spPr>
          <p:txBody>
            <a:bodyPr vert="horz" wrap="square" lIns="89642" tIns="44821" rIns="89642" bIns="44821" numCol="1" anchor="t" anchorCtr="0" compatLnSpc="1">
              <a:prstTxWarp prst="textNoShape">
                <a:avLst/>
              </a:prstTxWarp>
            </a:bodyPr>
            <a:lstStyle/>
            <a:p>
              <a:pPr>
                <a:defRPr/>
              </a:pPr>
              <a:endParaRPr lang="en-US" sz="1961">
                <a:solidFill>
                  <a:srgbClr val="FFFFFF"/>
                </a:solidFill>
              </a:endParaRPr>
            </a:p>
          </p:txBody>
        </p:sp>
      </p:grpSp>
      <p:grpSp>
        <p:nvGrpSpPr>
          <p:cNvPr id="8" name="Group 7"/>
          <p:cNvGrpSpPr/>
          <p:nvPr/>
        </p:nvGrpSpPr>
        <p:grpSpPr>
          <a:xfrm>
            <a:off x="922385" y="4468375"/>
            <a:ext cx="888525" cy="850502"/>
            <a:chOff x="2203935" y="5009693"/>
            <a:chExt cx="609600" cy="594360"/>
          </a:xfrm>
          <a:noFill/>
        </p:grpSpPr>
        <p:sp>
          <p:nvSpPr>
            <p:cNvPr id="12" name="Oval 11"/>
            <p:cNvSpPr/>
            <p:nvPr/>
          </p:nvSpPr>
          <p:spPr bwMode="auto">
            <a:xfrm>
              <a:off x="2203935" y="5009693"/>
              <a:ext cx="609600" cy="594360"/>
            </a:xfrm>
            <a:prstGeom prst="ellipse">
              <a:avLst/>
            </a:prstGeom>
            <a:grp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745"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p:cNvSpPr/>
            <p:nvPr/>
          </p:nvSpPr>
          <p:spPr>
            <a:xfrm>
              <a:off x="2256866" y="5140354"/>
              <a:ext cx="453333" cy="317564"/>
            </a:xfrm>
            <a:prstGeom prst="rect">
              <a:avLst/>
            </a:prstGeom>
            <a:grpFill/>
            <a:ln>
              <a:noFill/>
            </a:ln>
          </p:spPr>
          <p:txBody>
            <a:bodyPr wrap="none">
              <a:spAutoFit/>
            </a:bodyPr>
            <a:lstStyle/>
            <a:p>
              <a:pPr>
                <a:defRPr/>
              </a:pPr>
              <a:r>
                <a:rPr lang="en-US" sz="2353" dirty="0">
                  <a:solidFill>
                    <a:srgbClr val="FFFFFF"/>
                  </a:solidFill>
                </a:rPr>
                <a:t>OSS</a:t>
              </a:r>
            </a:p>
          </p:txBody>
        </p:sp>
      </p:grpSp>
      <p:sp>
        <p:nvSpPr>
          <p:cNvPr id="24" name="Rectangle 23"/>
          <p:cNvSpPr/>
          <p:nvPr/>
        </p:nvSpPr>
        <p:spPr>
          <a:xfrm>
            <a:off x="1843059" y="3140157"/>
            <a:ext cx="3968843" cy="937180"/>
          </a:xfrm>
          <a:prstGeom prst="rect">
            <a:avLst/>
          </a:prstGeom>
        </p:spPr>
        <p:txBody>
          <a:bodyPr wrap="none">
            <a:spAutoFit/>
          </a:bodyPr>
          <a:lstStyle/>
          <a:p>
            <a:pPr>
              <a:defRPr/>
            </a:pPr>
            <a:r>
              <a:rPr lang="en-US" sz="2745" dirty="0">
                <a:solidFill>
                  <a:srgbClr val="FFFFFF"/>
                </a:solidFill>
              </a:rPr>
              <a:t>Seamless transition </a:t>
            </a:r>
            <a:br>
              <a:rPr lang="en-US" sz="2745" dirty="0">
                <a:solidFill>
                  <a:srgbClr val="FFFFFF"/>
                </a:solidFill>
              </a:rPr>
            </a:br>
            <a:r>
              <a:rPr lang="en-US" sz="2745" dirty="0">
                <a:solidFill>
                  <a:srgbClr val="FFFFFF"/>
                </a:solidFill>
              </a:rPr>
              <a:t>from on-premises to cloud</a:t>
            </a:r>
          </a:p>
        </p:txBody>
      </p:sp>
      <p:sp>
        <p:nvSpPr>
          <p:cNvPr id="30" name="Freeform 13"/>
          <p:cNvSpPr>
            <a:spLocks noChangeAspect="1" noEditPoints="1"/>
          </p:cNvSpPr>
          <p:nvPr/>
        </p:nvSpPr>
        <p:spPr bwMode="auto">
          <a:xfrm>
            <a:off x="918844" y="3123852"/>
            <a:ext cx="899086" cy="902399"/>
          </a:xfrm>
          <a:custGeom>
            <a:avLst/>
            <a:gdLst>
              <a:gd name="T0" fmla="*/ 808 w 1605"/>
              <a:gd name="T1" fmla="*/ 1611 h 1611"/>
              <a:gd name="T2" fmla="*/ 1605 w 1605"/>
              <a:gd name="T3" fmla="*/ 798 h 1611"/>
              <a:gd name="T4" fmla="*/ 808 w 1605"/>
              <a:gd name="T5" fmla="*/ 0 h 1611"/>
              <a:gd name="T6" fmla="*/ 0 w 1605"/>
              <a:gd name="T7" fmla="*/ 798 h 1611"/>
              <a:gd name="T8" fmla="*/ 808 w 1605"/>
              <a:gd name="T9" fmla="*/ 1611 h 1611"/>
              <a:gd name="T10" fmla="*/ 808 w 1605"/>
              <a:gd name="T11" fmla="*/ 96 h 1611"/>
              <a:gd name="T12" fmla="*/ 1505 w 1605"/>
              <a:gd name="T13" fmla="*/ 798 h 1611"/>
              <a:gd name="T14" fmla="*/ 808 w 1605"/>
              <a:gd name="T15" fmla="*/ 1511 h 1611"/>
              <a:gd name="T16" fmla="*/ 96 w 1605"/>
              <a:gd name="T17" fmla="*/ 798 h 1611"/>
              <a:gd name="T18" fmla="*/ 808 w 1605"/>
              <a:gd name="T19" fmla="*/ 96 h 1611"/>
              <a:gd name="T20" fmla="*/ 1106 w 1605"/>
              <a:gd name="T21" fmla="*/ 1104 h 1611"/>
              <a:gd name="T22" fmla="*/ 382 w 1605"/>
              <a:gd name="T23" fmla="*/ 1104 h 1611"/>
              <a:gd name="T24" fmla="*/ 260 w 1605"/>
              <a:gd name="T25" fmla="*/ 982 h 1611"/>
              <a:gd name="T26" fmla="*/ 352 w 1605"/>
              <a:gd name="T27" fmla="*/ 863 h 1611"/>
              <a:gd name="T28" fmla="*/ 496 w 1605"/>
              <a:gd name="T29" fmla="*/ 754 h 1611"/>
              <a:gd name="T30" fmla="*/ 756 w 1605"/>
              <a:gd name="T31" fmla="*/ 507 h 1611"/>
              <a:gd name="T32" fmla="*/ 992 w 1605"/>
              <a:gd name="T33" fmla="*/ 657 h 1611"/>
              <a:gd name="T34" fmla="*/ 1106 w 1605"/>
              <a:gd name="T35" fmla="*/ 627 h 1611"/>
              <a:gd name="T36" fmla="*/ 1345 w 1605"/>
              <a:gd name="T37" fmla="*/ 865 h 1611"/>
              <a:gd name="T38" fmla="*/ 1106 w 1605"/>
              <a:gd name="T39" fmla="*/ 1104 h 1611"/>
              <a:gd name="T40" fmla="*/ 382 w 1605"/>
              <a:gd name="T41" fmla="*/ 944 h 1611"/>
              <a:gd name="T42" fmla="*/ 344 w 1605"/>
              <a:gd name="T43" fmla="*/ 982 h 1611"/>
              <a:gd name="T44" fmla="*/ 382 w 1605"/>
              <a:gd name="T45" fmla="*/ 1020 h 1611"/>
              <a:gd name="T46" fmla="*/ 1106 w 1605"/>
              <a:gd name="T47" fmla="*/ 1020 h 1611"/>
              <a:gd name="T48" fmla="*/ 1261 w 1605"/>
              <a:gd name="T49" fmla="*/ 865 h 1611"/>
              <a:gd name="T50" fmla="*/ 1106 w 1605"/>
              <a:gd name="T51" fmla="*/ 711 h 1611"/>
              <a:gd name="T52" fmla="*/ 998 w 1605"/>
              <a:gd name="T53" fmla="*/ 754 h 1611"/>
              <a:gd name="T54" fmla="*/ 944 w 1605"/>
              <a:gd name="T55" fmla="*/ 806 h 1611"/>
              <a:gd name="T56" fmla="*/ 927 w 1605"/>
              <a:gd name="T57" fmla="*/ 733 h 1611"/>
              <a:gd name="T58" fmla="*/ 756 w 1605"/>
              <a:gd name="T59" fmla="*/ 592 h 1611"/>
              <a:gd name="T60" fmla="*/ 580 w 1605"/>
              <a:gd name="T61" fmla="*/ 768 h 1611"/>
              <a:gd name="T62" fmla="*/ 580 w 1605"/>
              <a:gd name="T63" fmla="*/ 792 h 1611"/>
              <a:gd name="T64" fmla="*/ 588 w 1605"/>
              <a:gd name="T65" fmla="*/ 849 h 1611"/>
              <a:gd name="T66" fmla="*/ 531 w 1605"/>
              <a:gd name="T67" fmla="*/ 838 h 1611"/>
              <a:gd name="T68" fmla="*/ 515 w 1605"/>
              <a:gd name="T69" fmla="*/ 838 h 1611"/>
              <a:gd name="T70" fmla="*/ 425 w 1605"/>
              <a:gd name="T71" fmla="*/ 912 h 1611"/>
              <a:gd name="T72" fmla="*/ 420 w 1605"/>
              <a:gd name="T73" fmla="*/ 947 h 1611"/>
              <a:gd name="T74" fmla="*/ 384 w 1605"/>
              <a:gd name="T75" fmla="*/ 944 h 1611"/>
              <a:gd name="T76" fmla="*/ 382 w 1605"/>
              <a:gd name="T77" fmla="*/ 944 h 1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05" h="1611">
                <a:moveTo>
                  <a:pt x="808" y="1611"/>
                </a:moveTo>
                <a:cubicBezTo>
                  <a:pt x="1247" y="1611"/>
                  <a:pt x="1605" y="1253"/>
                  <a:pt x="1605" y="798"/>
                </a:cubicBezTo>
                <a:cubicBezTo>
                  <a:pt x="1605" y="355"/>
                  <a:pt x="1247" y="0"/>
                  <a:pt x="808" y="0"/>
                </a:cubicBezTo>
                <a:cubicBezTo>
                  <a:pt x="354" y="0"/>
                  <a:pt x="0" y="355"/>
                  <a:pt x="0" y="798"/>
                </a:cubicBezTo>
                <a:cubicBezTo>
                  <a:pt x="0" y="1253"/>
                  <a:pt x="354" y="1611"/>
                  <a:pt x="808" y="1611"/>
                </a:cubicBezTo>
                <a:close/>
                <a:moveTo>
                  <a:pt x="808" y="96"/>
                </a:moveTo>
                <a:cubicBezTo>
                  <a:pt x="1195" y="96"/>
                  <a:pt x="1505" y="410"/>
                  <a:pt x="1505" y="798"/>
                </a:cubicBezTo>
                <a:cubicBezTo>
                  <a:pt x="1505" y="1190"/>
                  <a:pt x="1195" y="1511"/>
                  <a:pt x="808" y="1511"/>
                </a:cubicBezTo>
                <a:cubicBezTo>
                  <a:pt x="420" y="1511"/>
                  <a:pt x="96" y="1190"/>
                  <a:pt x="96" y="798"/>
                </a:cubicBezTo>
                <a:cubicBezTo>
                  <a:pt x="96" y="410"/>
                  <a:pt x="420" y="96"/>
                  <a:pt x="808" y="96"/>
                </a:cubicBezTo>
                <a:close/>
                <a:moveTo>
                  <a:pt x="1106" y="1104"/>
                </a:moveTo>
                <a:cubicBezTo>
                  <a:pt x="382" y="1104"/>
                  <a:pt x="382" y="1104"/>
                  <a:pt x="382" y="1104"/>
                </a:cubicBezTo>
                <a:cubicBezTo>
                  <a:pt x="314" y="1104"/>
                  <a:pt x="260" y="1050"/>
                  <a:pt x="260" y="982"/>
                </a:cubicBezTo>
                <a:cubicBezTo>
                  <a:pt x="260" y="925"/>
                  <a:pt x="300" y="876"/>
                  <a:pt x="352" y="863"/>
                </a:cubicBezTo>
                <a:cubicBezTo>
                  <a:pt x="376" y="806"/>
                  <a:pt x="431" y="762"/>
                  <a:pt x="496" y="754"/>
                </a:cubicBezTo>
                <a:cubicBezTo>
                  <a:pt x="501" y="616"/>
                  <a:pt x="615" y="507"/>
                  <a:pt x="756" y="507"/>
                </a:cubicBezTo>
                <a:cubicBezTo>
                  <a:pt x="857" y="507"/>
                  <a:pt x="949" y="567"/>
                  <a:pt x="992" y="657"/>
                </a:cubicBezTo>
                <a:cubicBezTo>
                  <a:pt x="1025" y="638"/>
                  <a:pt x="1066" y="627"/>
                  <a:pt x="1106" y="627"/>
                </a:cubicBezTo>
                <a:cubicBezTo>
                  <a:pt x="1237" y="627"/>
                  <a:pt x="1345" y="735"/>
                  <a:pt x="1345" y="865"/>
                </a:cubicBezTo>
                <a:cubicBezTo>
                  <a:pt x="1345" y="998"/>
                  <a:pt x="1237" y="1104"/>
                  <a:pt x="1106" y="1104"/>
                </a:cubicBezTo>
                <a:close/>
                <a:moveTo>
                  <a:pt x="382" y="944"/>
                </a:moveTo>
                <a:cubicBezTo>
                  <a:pt x="360" y="944"/>
                  <a:pt x="344" y="963"/>
                  <a:pt x="344" y="982"/>
                </a:cubicBezTo>
                <a:cubicBezTo>
                  <a:pt x="344" y="1004"/>
                  <a:pt x="360" y="1020"/>
                  <a:pt x="382" y="1020"/>
                </a:cubicBezTo>
                <a:cubicBezTo>
                  <a:pt x="1106" y="1020"/>
                  <a:pt x="1106" y="1020"/>
                  <a:pt x="1106" y="1020"/>
                </a:cubicBezTo>
                <a:cubicBezTo>
                  <a:pt x="1191" y="1020"/>
                  <a:pt x="1261" y="952"/>
                  <a:pt x="1261" y="865"/>
                </a:cubicBezTo>
                <a:cubicBezTo>
                  <a:pt x="1261" y="781"/>
                  <a:pt x="1191" y="711"/>
                  <a:pt x="1106" y="711"/>
                </a:cubicBezTo>
                <a:cubicBezTo>
                  <a:pt x="1066" y="711"/>
                  <a:pt x="1028" y="727"/>
                  <a:pt x="998" y="754"/>
                </a:cubicBezTo>
                <a:cubicBezTo>
                  <a:pt x="944" y="806"/>
                  <a:pt x="944" y="806"/>
                  <a:pt x="944" y="806"/>
                </a:cubicBezTo>
                <a:cubicBezTo>
                  <a:pt x="927" y="733"/>
                  <a:pt x="927" y="733"/>
                  <a:pt x="927" y="733"/>
                </a:cubicBezTo>
                <a:cubicBezTo>
                  <a:pt x="911" y="651"/>
                  <a:pt x="840" y="592"/>
                  <a:pt x="756" y="592"/>
                </a:cubicBezTo>
                <a:cubicBezTo>
                  <a:pt x="659" y="592"/>
                  <a:pt x="580" y="670"/>
                  <a:pt x="580" y="768"/>
                </a:cubicBezTo>
                <a:cubicBezTo>
                  <a:pt x="580" y="776"/>
                  <a:pt x="580" y="784"/>
                  <a:pt x="580" y="792"/>
                </a:cubicBezTo>
                <a:cubicBezTo>
                  <a:pt x="588" y="849"/>
                  <a:pt x="588" y="849"/>
                  <a:pt x="588" y="849"/>
                </a:cubicBezTo>
                <a:cubicBezTo>
                  <a:pt x="531" y="838"/>
                  <a:pt x="531" y="838"/>
                  <a:pt x="531" y="838"/>
                </a:cubicBezTo>
                <a:cubicBezTo>
                  <a:pt x="526" y="838"/>
                  <a:pt x="520" y="838"/>
                  <a:pt x="515" y="838"/>
                </a:cubicBezTo>
                <a:cubicBezTo>
                  <a:pt x="471" y="838"/>
                  <a:pt x="436" y="868"/>
                  <a:pt x="425" y="912"/>
                </a:cubicBezTo>
                <a:cubicBezTo>
                  <a:pt x="420" y="947"/>
                  <a:pt x="420" y="947"/>
                  <a:pt x="420" y="947"/>
                </a:cubicBezTo>
                <a:cubicBezTo>
                  <a:pt x="384" y="944"/>
                  <a:pt x="384" y="944"/>
                  <a:pt x="384" y="944"/>
                </a:cubicBezTo>
                <a:cubicBezTo>
                  <a:pt x="382" y="944"/>
                  <a:pt x="382" y="944"/>
                  <a:pt x="382" y="944"/>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a:defRPr/>
            </a:pPr>
            <a:endParaRPr lang="en-US" sz="1961">
              <a:solidFill>
                <a:srgbClr val="FFFFFF"/>
              </a:solidFill>
            </a:endParaRPr>
          </a:p>
        </p:txBody>
      </p:sp>
      <p:sp>
        <p:nvSpPr>
          <p:cNvPr id="35" name="Rectangle 34"/>
          <p:cNvSpPr/>
          <p:nvPr/>
        </p:nvSpPr>
        <p:spPr>
          <a:xfrm>
            <a:off x="7601846" y="2088685"/>
            <a:ext cx="3884781" cy="514756"/>
          </a:xfrm>
          <a:prstGeom prst="rect">
            <a:avLst/>
          </a:prstGeom>
        </p:spPr>
        <p:txBody>
          <a:bodyPr wrap="none">
            <a:spAutoFit/>
          </a:bodyPr>
          <a:lstStyle/>
          <a:p>
            <a:pPr>
              <a:defRPr/>
            </a:pPr>
            <a:r>
              <a:rPr lang="en-US" sz="2745" dirty="0">
                <a:solidFill>
                  <a:srgbClr val="FFFFFF"/>
                </a:solidFill>
              </a:rPr>
              <a:t>Faster Development Cycle</a:t>
            </a:r>
          </a:p>
        </p:txBody>
      </p:sp>
      <p:sp>
        <p:nvSpPr>
          <p:cNvPr id="36" name="Rectangle 35"/>
          <p:cNvSpPr/>
          <p:nvPr/>
        </p:nvSpPr>
        <p:spPr>
          <a:xfrm>
            <a:off x="1860178" y="2076072"/>
            <a:ext cx="2420919" cy="514756"/>
          </a:xfrm>
          <a:prstGeom prst="rect">
            <a:avLst/>
          </a:prstGeom>
        </p:spPr>
        <p:txBody>
          <a:bodyPr wrap="none">
            <a:spAutoFit/>
          </a:bodyPr>
          <a:lstStyle/>
          <a:p>
            <a:pPr>
              <a:defRPr/>
            </a:pPr>
            <a:r>
              <a:rPr lang="en-US" sz="2745" dirty="0">
                <a:solidFill>
                  <a:srgbClr val="FFFFFF"/>
                </a:solidFill>
              </a:rPr>
              <a:t>Totally Modular</a:t>
            </a:r>
          </a:p>
        </p:txBody>
      </p:sp>
      <p:grpSp>
        <p:nvGrpSpPr>
          <p:cNvPr id="37" name="Group 36"/>
          <p:cNvGrpSpPr/>
          <p:nvPr/>
        </p:nvGrpSpPr>
        <p:grpSpPr>
          <a:xfrm>
            <a:off x="6662375" y="1910474"/>
            <a:ext cx="870836" cy="833569"/>
            <a:chOff x="1785636" y="1768035"/>
            <a:chExt cx="609600" cy="594360"/>
          </a:xfrm>
        </p:grpSpPr>
        <p:sp>
          <p:nvSpPr>
            <p:cNvPr id="38" name="Oval 37"/>
            <p:cNvSpPr/>
            <p:nvPr/>
          </p:nvSpPr>
          <p:spPr bwMode="auto">
            <a:xfrm>
              <a:off x="1785636" y="1768035"/>
              <a:ext cx="609600" cy="59436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745" dirty="0" err="1">
                <a:gradFill>
                  <a:gsLst>
                    <a:gs pos="0">
                      <a:srgbClr val="FFFFFF"/>
                    </a:gs>
                    <a:gs pos="100000">
                      <a:srgbClr val="FFFFFF"/>
                    </a:gs>
                  </a:gsLst>
                  <a:lin ang="5400000" scaled="0"/>
                </a:gradFill>
                <a:ea typeface="Segoe UI" pitchFamily="34" charset="0"/>
                <a:cs typeface="Segoe UI" pitchFamily="34" charset="0"/>
              </a:endParaRPr>
            </a:p>
          </p:txBody>
        </p:sp>
        <p:sp>
          <p:nvSpPr>
            <p:cNvPr id="39" name="Freeform 58"/>
            <p:cNvSpPr>
              <a:spLocks noEditPoints="1"/>
            </p:cNvSpPr>
            <p:nvPr/>
          </p:nvSpPr>
          <p:spPr bwMode="black">
            <a:xfrm>
              <a:off x="1944132" y="1871523"/>
              <a:ext cx="292608" cy="384736"/>
            </a:xfrm>
            <a:custGeom>
              <a:avLst/>
              <a:gdLst>
                <a:gd name="T0" fmla="*/ 181 w 182"/>
                <a:gd name="T1" fmla="*/ 65 h 195"/>
                <a:gd name="T2" fmla="*/ 88 w 182"/>
                <a:gd name="T3" fmla="*/ 0 h 195"/>
                <a:gd name="T4" fmla="*/ 88 w 182"/>
                <a:gd name="T5" fmla="*/ 40 h 195"/>
                <a:gd name="T6" fmla="*/ 1 w 182"/>
                <a:gd name="T7" fmla="*/ 40 h 195"/>
                <a:gd name="T8" fmla="*/ 1 w 182"/>
                <a:gd name="T9" fmla="*/ 89 h 195"/>
                <a:gd name="T10" fmla="*/ 57 w 182"/>
                <a:gd name="T11" fmla="*/ 89 h 195"/>
                <a:gd name="T12" fmla="*/ 88 w 182"/>
                <a:gd name="T13" fmla="*/ 68 h 195"/>
                <a:gd name="T14" fmla="*/ 88 w 182"/>
                <a:gd name="T15" fmla="*/ 130 h 195"/>
                <a:gd name="T16" fmla="*/ 181 w 182"/>
                <a:gd name="T17" fmla="*/ 65 h 195"/>
                <a:gd name="T18" fmla="*/ 19 w 182"/>
                <a:gd name="T19" fmla="*/ 127 h 195"/>
                <a:gd name="T20" fmla="*/ 88 w 182"/>
                <a:gd name="T21" fmla="*/ 172 h 195"/>
                <a:gd name="T22" fmla="*/ 88 w 182"/>
                <a:gd name="T23" fmla="*/ 142 h 195"/>
                <a:gd name="T24" fmla="*/ 178 w 182"/>
                <a:gd name="T25" fmla="*/ 142 h 195"/>
                <a:gd name="T26" fmla="*/ 178 w 182"/>
                <a:gd name="T27" fmla="*/ 153 h 195"/>
                <a:gd name="T28" fmla="*/ 100 w 182"/>
                <a:gd name="T29" fmla="*/ 153 h 195"/>
                <a:gd name="T30" fmla="*/ 100 w 182"/>
                <a:gd name="T31" fmla="*/ 195 h 195"/>
                <a:gd name="T32" fmla="*/ 0 w 182"/>
                <a:gd name="T33" fmla="*/ 127 h 195"/>
                <a:gd name="T34" fmla="*/ 19 w 182"/>
                <a:gd name="T35" fmla="*/ 12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95">
                  <a:moveTo>
                    <a:pt x="181" y="65"/>
                  </a:moveTo>
                  <a:cubicBezTo>
                    <a:pt x="88" y="0"/>
                    <a:pt x="88" y="0"/>
                    <a:pt x="88" y="0"/>
                  </a:cubicBezTo>
                  <a:cubicBezTo>
                    <a:pt x="88" y="40"/>
                    <a:pt x="88" y="40"/>
                    <a:pt x="88" y="40"/>
                  </a:cubicBezTo>
                  <a:cubicBezTo>
                    <a:pt x="1" y="40"/>
                    <a:pt x="1" y="40"/>
                    <a:pt x="1" y="40"/>
                  </a:cubicBezTo>
                  <a:cubicBezTo>
                    <a:pt x="1" y="89"/>
                    <a:pt x="1" y="89"/>
                    <a:pt x="1" y="89"/>
                  </a:cubicBezTo>
                  <a:cubicBezTo>
                    <a:pt x="57" y="89"/>
                    <a:pt x="57" y="89"/>
                    <a:pt x="57" y="89"/>
                  </a:cubicBezTo>
                  <a:cubicBezTo>
                    <a:pt x="88" y="68"/>
                    <a:pt x="88" y="68"/>
                    <a:pt x="88" y="68"/>
                  </a:cubicBezTo>
                  <a:cubicBezTo>
                    <a:pt x="88" y="130"/>
                    <a:pt x="88" y="130"/>
                    <a:pt x="88" y="130"/>
                  </a:cubicBezTo>
                  <a:cubicBezTo>
                    <a:pt x="181" y="65"/>
                    <a:pt x="181" y="65"/>
                    <a:pt x="181" y="65"/>
                  </a:cubicBezTo>
                  <a:close/>
                  <a:moveTo>
                    <a:pt x="19" y="127"/>
                  </a:moveTo>
                  <a:cubicBezTo>
                    <a:pt x="88" y="172"/>
                    <a:pt x="88" y="172"/>
                    <a:pt x="88" y="172"/>
                  </a:cubicBezTo>
                  <a:cubicBezTo>
                    <a:pt x="88" y="142"/>
                    <a:pt x="88" y="142"/>
                    <a:pt x="88" y="142"/>
                  </a:cubicBezTo>
                  <a:cubicBezTo>
                    <a:pt x="178" y="142"/>
                    <a:pt x="178" y="142"/>
                    <a:pt x="178" y="142"/>
                  </a:cubicBezTo>
                  <a:cubicBezTo>
                    <a:pt x="182" y="142"/>
                    <a:pt x="182" y="153"/>
                    <a:pt x="178" y="153"/>
                  </a:cubicBezTo>
                  <a:cubicBezTo>
                    <a:pt x="100" y="153"/>
                    <a:pt x="100" y="153"/>
                    <a:pt x="100" y="153"/>
                  </a:cubicBezTo>
                  <a:cubicBezTo>
                    <a:pt x="100" y="195"/>
                    <a:pt x="100" y="195"/>
                    <a:pt x="100" y="195"/>
                  </a:cubicBezTo>
                  <a:cubicBezTo>
                    <a:pt x="0" y="127"/>
                    <a:pt x="0" y="127"/>
                    <a:pt x="0" y="127"/>
                  </a:cubicBezTo>
                  <a:cubicBezTo>
                    <a:pt x="19" y="127"/>
                    <a:pt x="19" y="127"/>
                    <a:pt x="19" y="127"/>
                  </a:cubicBezTo>
                  <a:close/>
                </a:path>
              </a:pathLst>
            </a:custGeom>
            <a:solidFill>
              <a:srgbClr val="FFFFFF"/>
            </a:solidFill>
            <a:ln>
              <a:solidFill>
                <a:schemeClr val="bg1"/>
              </a:solidFill>
            </a:ln>
          </p:spPr>
          <p:txBody>
            <a:bodyPr vert="horz" wrap="square" lIns="80687" tIns="40344" rIns="80687" bIns="40344" numCol="1" anchor="t" anchorCtr="0" compatLnSpc="1">
              <a:prstTxWarp prst="textNoShape">
                <a:avLst/>
              </a:prstTxWarp>
            </a:bodyPr>
            <a:lstStyle/>
            <a:p>
              <a:pPr>
                <a:defRPr/>
              </a:pPr>
              <a:endParaRPr lang="en-US" sz="1765">
                <a:solidFill>
                  <a:srgbClr val="FFFFFF"/>
                </a:solidFill>
              </a:endParaRPr>
            </a:p>
          </p:txBody>
        </p:sp>
      </p:grpSp>
      <p:sp>
        <p:nvSpPr>
          <p:cNvPr id="31" name="Freeform 5"/>
          <p:cNvSpPr>
            <a:spLocks noEditPoints="1"/>
          </p:cNvSpPr>
          <p:nvPr/>
        </p:nvSpPr>
        <p:spPr bwMode="auto">
          <a:xfrm>
            <a:off x="4690253" y="5702216"/>
            <a:ext cx="861571" cy="820858"/>
          </a:xfrm>
          <a:custGeom>
            <a:avLst/>
            <a:gdLst>
              <a:gd name="T0" fmla="*/ 808 w 1605"/>
              <a:gd name="T1" fmla="*/ 1611 h 1611"/>
              <a:gd name="T2" fmla="*/ 1605 w 1605"/>
              <a:gd name="T3" fmla="*/ 798 h 1611"/>
              <a:gd name="T4" fmla="*/ 808 w 1605"/>
              <a:gd name="T5" fmla="*/ 0 h 1611"/>
              <a:gd name="T6" fmla="*/ 0 w 1605"/>
              <a:gd name="T7" fmla="*/ 798 h 1611"/>
              <a:gd name="T8" fmla="*/ 808 w 1605"/>
              <a:gd name="T9" fmla="*/ 1611 h 1611"/>
              <a:gd name="T10" fmla="*/ 808 w 1605"/>
              <a:gd name="T11" fmla="*/ 96 h 1611"/>
              <a:gd name="T12" fmla="*/ 1505 w 1605"/>
              <a:gd name="T13" fmla="*/ 798 h 1611"/>
              <a:gd name="T14" fmla="*/ 808 w 1605"/>
              <a:gd name="T15" fmla="*/ 1511 h 1611"/>
              <a:gd name="T16" fmla="*/ 96 w 1605"/>
              <a:gd name="T17" fmla="*/ 798 h 1611"/>
              <a:gd name="T18" fmla="*/ 808 w 1605"/>
              <a:gd name="T19" fmla="*/ 96 h 1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5" h="1611">
                <a:moveTo>
                  <a:pt x="808" y="1611"/>
                </a:moveTo>
                <a:cubicBezTo>
                  <a:pt x="1247" y="1611"/>
                  <a:pt x="1605" y="1252"/>
                  <a:pt x="1605" y="798"/>
                </a:cubicBezTo>
                <a:cubicBezTo>
                  <a:pt x="1605" y="354"/>
                  <a:pt x="1247" y="0"/>
                  <a:pt x="808" y="0"/>
                </a:cubicBezTo>
                <a:cubicBezTo>
                  <a:pt x="354" y="0"/>
                  <a:pt x="0" y="354"/>
                  <a:pt x="0" y="798"/>
                </a:cubicBezTo>
                <a:cubicBezTo>
                  <a:pt x="0" y="1252"/>
                  <a:pt x="354" y="1611"/>
                  <a:pt x="808" y="1611"/>
                </a:cubicBezTo>
                <a:close/>
                <a:moveTo>
                  <a:pt x="808" y="96"/>
                </a:moveTo>
                <a:cubicBezTo>
                  <a:pt x="1195" y="96"/>
                  <a:pt x="1505" y="410"/>
                  <a:pt x="1505" y="798"/>
                </a:cubicBezTo>
                <a:cubicBezTo>
                  <a:pt x="1505" y="1190"/>
                  <a:pt x="1195" y="1511"/>
                  <a:pt x="808" y="1511"/>
                </a:cubicBezTo>
                <a:cubicBezTo>
                  <a:pt x="420" y="1511"/>
                  <a:pt x="96" y="1190"/>
                  <a:pt x="96" y="798"/>
                </a:cubicBezTo>
                <a:cubicBezTo>
                  <a:pt x="96" y="410"/>
                  <a:pt x="420" y="96"/>
                  <a:pt x="808" y="96"/>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a:defRPr/>
            </a:pPr>
            <a:endParaRPr lang="en-US" sz="1765">
              <a:solidFill>
                <a:srgbClr val="FFFFFF"/>
              </a:solidFill>
            </a:endParaRPr>
          </a:p>
        </p:txBody>
      </p:sp>
      <p:sp>
        <p:nvSpPr>
          <p:cNvPr id="32" name="Freeform 35"/>
          <p:cNvSpPr>
            <a:spLocks/>
          </p:cNvSpPr>
          <p:nvPr/>
        </p:nvSpPr>
        <p:spPr bwMode="black">
          <a:xfrm>
            <a:off x="4843041" y="5834644"/>
            <a:ext cx="547994" cy="503177"/>
          </a:xfrm>
          <a:custGeom>
            <a:avLst/>
            <a:gdLst>
              <a:gd name="T0" fmla="*/ 120 w 191"/>
              <a:gd name="T1" fmla="*/ 32 h 197"/>
              <a:gd name="T2" fmla="*/ 83 w 191"/>
              <a:gd name="T3" fmla="*/ 3 h 197"/>
              <a:gd name="T4" fmla="*/ 47 w 191"/>
              <a:gd name="T5" fmla="*/ 5 h 197"/>
              <a:gd name="T6" fmla="*/ 44 w 191"/>
              <a:gd name="T7" fmla="*/ 27 h 197"/>
              <a:gd name="T8" fmla="*/ 40 w 191"/>
              <a:gd name="T9" fmla="*/ 29 h 197"/>
              <a:gd name="T10" fmla="*/ 40 w 191"/>
              <a:gd name="T11" fmla="*/ 33 h 197"/>
              <a:gd name="T12" fmla="*/ 45 w 191"/>
              <a:gd name="T13" fmla="*/ 40 h 197"/>
              <a:gd name="T14" fmla="*/ 88 w 191"/>
              <a:gd name="T15" fmla="*/ 44 h 197"/>
              <a:gd name="T16" fmla="*/ 118 w 191"/>
              <a:gd name="T17" fmla="*/ 113 h 197"/>
              <a:gd name="T18" fmla="*/ 144 w 191"/>
              <a:gd name="T19" fmla="*/ 129 h 197"/>
              <a:gd name="T20" fmla="*/ 112 w 191"/>
              <a:gd name="T21" fmla="*/ 109 h 197"/>
              <a:gd name="T22" fmla="*/ 65 w 191"/>
              <a:gd name="T23" fmla="*/ 115 h 197"/>
              <a:gd name="T24" fmla="*/ 0 w 191"/>
              <a:gd name="T25" fmla="*/ 116 h 197"/>
              <a:gd name="T26" fmla="*/ 26 w 191"/>
              <a:gd name="T27" fmla="*/ 174 h 197"/>
              <a:gd name="T28" fmla="*/ 61 w 191"/>
              <a:gd name="T29" fmla="*/ 136 h 197"/>
              <a:gd name="T30" fmla="*/ 57 w 191"/>
              <a:gd name="T31" fmla="*/ 148 h 197"/>
              <a:gd name="T32" fmla="*/ 126 w 191"/>
              <a:gd name="T33" fmla="*/ 140 h 197"/>
              <a:gd name="T34" fmla="*/ 55 w 191"/>
              <a:gd name="T35" fmla="*/ 153 h 197"/>
              <a:gd name="T36" fmla="*/ 30 w 191"/>
              <a:gd name="T37" fmla="*/ 180 h 197"/>
              <a:gd name="T38" fmla="*/ 32 w 191"/>
              <a:gd name="T39" fmla="*/ 182 h 197"/>
              <a:gd name="T40" fmla="*/ 180 w 191"/>
              <a:gd name="T41" fmla="*/ 159 h 197"/>
              <a:gd name="T42" fmla="*/ 185 w 191"/>
              <a:gd name="T43" fmla="*/ 129 h 197"/>
              <a:gd name="T44" fmla="*/ 120 w 191"/>
              <a:gd name="T45" fmla="*/ 32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1" h="197">
                <a:moveTo>
                  <a:pt x="120" y="32"/>
                </a:moveTo>
                <a:cubicBezTo>
                  <a:pt x="112" y="23"/>
                  <a:pt x="99" y="9"/>
                  <a:pt x="83" y="3"/>
                </a:cubicBezTo>
                <a:cubicBezTo>
                  <a:pt x="72" y="0"/>
                  <a:pt x="47" y="5"/>
                  <a:pt x="47" y="5"/>
                </a:cubicBezTo>
                <a:cubicBezTo>
                  <a:pt x="44" y="27"/>
                  <a:pt x="44" y="27"/>
                  <a:pt x="44" y="27"/>
                </a:cubicBezTo>
                <a:cubicBezTo>
                  <a:pt x="40" y="29"/>
                  <a:pt x="40" y="29"/>
                  <a:pt x="40" y="29"/>
                </a:cubicBezTo>
                <a:cubicBezTo>
                  <a:pt x="40" y="33"/>
                  <a:pt x="40" y="33"/>
                  <a:pt x="40" y="33"/>
                </a:cubicBezTo>
                <a:cubicBezTo>
                  <a:pt x="40" y="33"/>
                  <a:pt x="40" y="37"/>
                  <a:pt x="45" y="40"/>
                </a:cubicBezTo>
                <a:cubicBezTo>
                  <a:pt x="50" y="42"/>
                  <a:pt x="73" y="53"/>
                  <a:pt x="88" y="44"/>
                </a:cubicBezTo>
                <a:cubicBezTo>
                  <a:pt x="118" y="60"/>
                  <a:pt x="105" y="91"/>
                  <a:pt x="118" y="113"/>
                </a:cubicBezTo>
                <a:cubicBezTo>
                  <a:pt x="123" y="120"/>
                  <a:pt x="131" y="127"/>
                  <a:pt x="144" y="129"/>
                </a:cubicBezTo>
                <a:cubicBezTo>
                  <a:pt x="144" y="129"/>
                  <a:pt x="115" y="131"/>
                  <a:pt x="112" y="109"/>
                </a:cubicBezTo>
                <a:cubicBezTo>
                  <a:pt x="101" y="104"/>
                  <a:pt x="82" y="99"/>
                  <a:pt x="65" y="115"/>
                </a:cubicBezTo>
                <a:cubicBezTo>
                  <a:pt x="51" y="100"/>
                  <a:pt x="14" y="100"/>
                  <a:pt x="0" y="116"/>
                </a:cubicBezTo>
                <a:cubicBezTo>
                  <a:pt x="6" y="141"/>
                  <a:pt x="18" y="163"/>
                  <a:pt x="26" y="174"/>
                </a:cubicBezTo>
                <a:cubicBezTo>
                  <a:pt x="52" y="156"/>
                  <a:pt x="61" y="136"/>
                  <a:pt x="61" y="136"/>
                </a:cubicBezTo>
                <a:cubicBezTo>
                  <a:pt x="60" y="140"/>
                  <a:pt x="59" y="144"/>
                  <a:pt x="57" y="148"/>
                </a:cubicBezTo>
                <a:cubicBezTo>
                  <a:pt x="103" y="167"/>
                  <a:pt x="126" y="140"/>
                  <a:pt x="126" y="140"/>
                </a:cubicBezTo>
                <a:cubicBezTo>
                  <a:pt x="107" y="171"/>
                  <a:pt x="63" y="157"/>
                  <a:pt x="55" y="153"/>
                </a:cubicBezTo>
                <a:cubicBezTo>
                  <a:pt x="48" y="166"/>
                  <a:pt x="38" y="175"/>
                  <a:pt x="30" y="180"/>
                </a:cubicBezTo>
                <a:cubicBezTo>
                  <a:pt x="32" y="181"/>
                  <a:pt x="32" y="182"/>
                  <a:pt x="32" y="182"/>
                </a:cubicBezTo>
                <a:cubicBezTo>
                  <a:pt x="88" y="197"/>
                  <a:pt x="154" y="177"/>
                  <a:pt x="180" y="159"/>
                </a:cubicBezTo>
                <a:cubicBezTo>
                  <a:pt x="191" y="151"/>
                  <a:pt x="188" y="138"/>
                  <a:pt x="185" y="129"/>
                </a:cubicBezTo>
                <a:cubicBezTo>
                  <a:pt x="172" y="91"/>
                  <a:pt x="134" y="49"/>
                  <a:pt x="120" y="32"/>
                </a:cubicBezTo>
                <a:close/>
              </a:path>
            </a:pathLst>
          </a:custGeom>
          <a:solidFill>
            <a:srgbClr val="FFFFFF"/>
          </a:solidFill>
          <a:ln>
            <a:noFill/>
          </a:ln>
        </p:spPr>
        <p:txBody>
          <a:bodyPr vert="horz" wrap="square" lIns="80687" tIns="40344" rIns="80687" bIns="40344" numCol="1" anchor="t" anchorCtr="0" compatLnSpc="1">
            <a:prstTxWarp prst="textNoShape">
              <a:avLst/>
            </a:prstTxWarp>
          </a:bodyPr>
          <a:lstStyle/>
          <a:p>
            <a:pPr>
              <a:defRPr/>
            </a:pPr>
            <a:endParaRPr lang="en-US" sz="1568">
              <a:solidFill>
                <a:srgbClr val="FFFFFF"/>
              </a:solidFill>
            </a:endParaRPr>
          </a:p>
        </p:txBody>
      </p:sp>
      <p:sp>
        <p:nvSpPr>
          <p:cNvPr id="33" name="Rectangle 32"/>
          <p:cNvSpPr/>
          <p:nvPr/>
        </p:nvSpPr>
        <p:spPr>
          <a:xfrm>
            <a:off x="5651860" y="5736245"/>
            <a:ext cx="1085938" cy="756041"/>
          </a:xfrm>
          <a:prstGeom prst="rect">
            <a:avLst/>
          </a:prstGeom>
        </p:spPr>
        <p:txBody>
          <a:bodyPr wrap="none">
            <a:spAutoFit/>
          </a:bodyPr>
          <a:lstStyle/>
          <a:p>
            <a:pPr>
              <a:defRPr/>
            </a:pPr>
            <a:r>
              <a:rPr lang="en-US" sz="4313" dirty="0">
                <a:solidFill>
                  <a:srgbClr val="FFFFFF"/>
                </a:solidFill>
              </a:rPr>
              <a:t>Fast</a:t>
            </a:r>
          </a:p>
        </p:txBody>
      </p:sp>
      <p:grpSp>
        <p:nvGrpSpPr>
          <p:cNvPr id="51" name="Group 50"/>
          <p:cNvGrpSpPr/>
          <p:nvPr/>
        </p:nvGrpSpPr>
        <p:grpSpPr>
          <a:xfrm>
            <a:off x="951466" y="1961252"/>
            <a:ext cx="888298" cy="850284"/>
            <a:chOff x="1795746" y="3978504"/>
            <a:chExt cx="609600" cy="594360"/>
          </a:xfrm>
        </p:grpSpPr>
        <p:sp>
          <p:nvSpPr>
            <p:cNvPr id="52" name="Oval 51"/>
            <p:cNvSpPr/>
            <p:nvPr/>
          </p:nvSpPr>
          <p:spPr bwMode="auto">
            <a:xfrm>
              <a:off x="1795746" y="3978504"/>
              <a:ext cx="609600" cy="59436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8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3" name="Freeform 8"/>
            <p:cNvSpPr>
              <a:spLocks noEditPoints="1"/>
            </p:cNvSpPr>
            <p:nvPr/>
          </p:nvSpPr>
          <p:spPr bwMode="black">
            <a:xfrm>
              <a:off x="1894192" y="4082378"/>
              <a:ext cx="414835" cy="386612"/>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solidFill>
                <a:schemeClr val="bg1"/>
              </a:solidFill>
            </a:ln>
          </p:spPr>
          <p:txBody>
            <a:bodyPr vert="horz" wrap="square" lIns="82305" tIns="41153" rIns="82305" bIns="41153" numCol="1" anchor="t" anchorCtr="0" compatLnSpc="1">
              <a:prstTxWarp prst="textNoShape">
                <a:avLst/>
              </a:prstTxWarp>
            </a:bodyPr>
            <a:lstStyle/>
            <a:p>
              <a:pPr>
                <a:defRPr/>
              </a:pPr>
              <a:endParaRPr lang="en-US">
                <a:solidFill>
                  <a:srgbClr val="FFFFFF"/>
                </a:solidFill>
              </a:endParaRPr>
            </a:p>
          </p:txBody>
        </p:sp>
      </p:grpSp>
    </p:spTree>
    <p:extLst>
      <p:ext uri="{BB962C8B-B14F-4D97-AF65-F5344CB8AC3E}">
        <p14:creationId xmlns:p14="http://schemas.microsoft.com/office/powerpoint/2010/main" val="114760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Who am </a:t>
            </a:r>
            <a:r>
              <a:rPr lang="en-US" dirty="0"/>
              <a:t>I</a:t>
            </a:r>
            <a:r>
              <a:rPr lang="en-US" dirty="0" smtClean="0"/>
              <a:t>?</a:t>
            </a:r>
            <a:endParaRPr lang="en-US" dirty="0"/>
          </a:p>
        </p:txBody>
      </p:sp>
      <p:sp>
        <p:nvSpPr>
          <p:cNvPr id="2" name="Text Placeholder 1"/>
          <p:cNvSpPr>
            <a:spLocks noGrp="1"/>
          </p:cNvSpPr>
          <p:nvPr>
            <p:ph sz="half" idx="1"/>
          </p:nvPr>
        </p:nvSpPr>
        <p:spPr/>
        <p:txBody>
          <a:bodyPr>
            <a:normAutofit/>
          </a:bodyPr>
          <a:lstStyle/>
          <a:p>
            <a:r>
              <a:rPr lang="en-US" sz="3529" dirty="0" err="1" smtClean="0"/>
              <a:t>Costeijn</a:t>
            </a:r>
            <a:r>
              <a:rPr lang="en-US" sz="3529" dirty="0" smtClean="0"/>
              <a:t> </a:t>
            </a:r>
            <a:r>
              <a:rPr lang="en-US" sz="3529" dirty="0" err="1" smtClean="0"/>
              <a:t>Kuhlmann</a:t>
            </a:r>
            <a:endParaRPr lang="en-US" sz="3529" dirty="0" smtClean="0"/>
          </a:p>
          <a:p>
            <a:r>
              <a:rPr lang="en-US" sz="3529" dirty="0" smtClean="0"/>
              <a:t>27</a:t>
            </a:r>
          </a:p>
          <a:p>
            <a:r>
              <a:rPr lang="en-US" sz="3529" dirty="0" smtClean="0"/>
              <a:t>Zwolle</a:t>
            </a:r>
          </a:p>
          <a:p>
            <a:r>
              <a:rPr lang="en-US" sz="3529" dirty="0" smtClean="0"/>
              <a:t>(Cloud) Software Engineer at Info Support</a:t>
            </a:r>
          </a:p>
          <a:p>
            <a:r>
              <a:rPr lang="en-US" sz="3529" dirty="0" smtClean="0"/>
              <a:t>Coder by day, Barista by night</a:t>
            </a:r>
            <a:endParaRPr lang="en-US" dirty="0" smtClean="0"/>
          </a:p>
        </p:txBody>
      </p:sp>
      <p:pic>
        <p:nvPicPr>
          <p:cNvPr id="6" name="Content Placeholder 5"/>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406979" y="727499"/>
            <a:ext cx="2514600" cy="2526646"/>
          </a:xfrm>
          <a:prstGeom prst="ellipse">
            <a:avLst/>
          </a:prstGeom>
        </p:spPr>
      </p:pic>
      <p:sp>
        <p:nvSpPr>
          <p:cNvPr id="4" name="Oval 3"/>
          <p:cNvSpPr/>
          <p:nvPr/>
        </p:nvSpPr>
        <p:spPr>
          <a:xfrm>
            <a:off x="6406979" y="3537374"/>
            <a:ext cx="2514600" cy="2526646"/>
          </a:xfrm>
          <a:prstGeom prst="ellipse">
            <a:avLst/>
          </a:prstGeom>
          <a:solidFill>
            <a:srgbClr val="0079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nvGrpSpPr>
          <p:cNvPr id="9" name="Group 8"/>
          <p:cNvGrpSpPr/>
          <p:nvPr/>
        </p:nvGrpSpPr>
        <p:grpSpPr>
          <a:xfrm>
            <a:off x="9409671" y="3537374"/>
            <a:ext cx="2514600" cy="2526646"/>
            <a:chOff x="6406979" y="3537374"/>
            <a:chExt cx="2514600" cy="2526646"/>
          </a:xfrm>
        </p:grpSpPr>
        <p:sp>
          <p:nvSpPr>
            <p:cNvPr id="10" name="Oval 9"/>
            <p:cNvSpPr/>
            <p:nvPr/>
          </p:nvSpPr>
          <p:spPr>
            <a:xfrm>
              <a:off x="6406979" y="3537374"/>
              <a:ext cx="2514600" cy="2526646"/>
            </a:xfrm>
            <a:prstGeom prst="ellipse">
              <a:avLst/>
            </a:prstGeom>
            <a:solidFill>
              <a:srgbClr val="0095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1" name="Picture 2" descr="https://loopconf.io/wp-content/uploads/2015/01/azure.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19618" y="4278366"/>
              <a:ext cx="2089321" cy="1044661"/>
            </a:xfrm>
            <a:prstGeom prst="rect">
              <a:avLst/>
            </a:prstGeom>
            <a:noFill/>
            <a:extLst>
              <a:ext uri="{909E8E84-426E-40DD-AFC4-6F175D3DCCD1}">
                <a14:hiddenFill xmlns:a14="http://schemas.microsoft.com/office/drawing/2010/main">
                  <a:solidFill>
                    <a:srgbClr val="FFFFFF"/>
                  </a:solidFill>
                </a14:hiddenFill>
              </a:ext>
            </a:extLst>
          </p:spPr>
        </p:pic>
      </p:grpSp>
      <p:pic>
        <p:nvPicPr>
          <p:cNvPr id="1028" name="Picture 4" descr="logo infosuppor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07892" y="4586287"/>
            <a:ext cx="2171700" cy="60007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p:cNvPicPr>
            <a:picLocks noChangeAspect="1"/>
          </p:cNvPicPr>
          <p:nvPr/>
        </p:nvPicPr>
        <p:blipFill>
          <a:blip r:embed="rId6"/>
          <a:stretch>
            <a:fillRect/>
          </a:stretch>
        </p:blipFill>
        <p:spPr>
          <a:xfrm>
            <a:off x="9213508" y="640232"/>
            <a:ext cx="2514600" cy="2526646"/>
          </a:xfrm>
          <a:prstGeom prst="ellipse">
            <a:avLst/>
          </a:prstGeom>
        </p:spPr>
      </p:pic>
    </p:spTree>
    <p:extLst>
      <p:ext uri="{BB962C8B-B14F-4D97-AF65-F5344CB8AC3E}">
        <p14:creationId xmlns:p14="http://schemas.microsoft.com/office/powerpoint/2010/main" val="18726668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ASP.NET 5</a:t>
            </a:r>
            <a:endParaRPr lang="en-US" dirty="0"/>
          </a:p>
        </p:txBody>
      </p:sp>
      <p:sp>
        <p:nvSpPr>
          <p:cNvPr id="2" name="Text Placeholder 1"/>
          <p:cNvSpPr>
            <a:spLocks noGrp="1"/>
          </p:cNvSpPr>
          <p:nvPr>
            <p:ph sz="half" idx="1"/>
          </p:nvPr>
        </p:nvSpPr>
        <p:spPr>
          <a:xfrm>
            <a:off x="838200" y="1825625"/>
            <a:ext cx="7131908" cy="4351338"/>
          </a:xfrm>
        </p:spPr>
        <p:txBody>
          <a:bodyPr>
            <a:normAutofit lnSpcReduction="10000"/>
          </a:bodyPr>
          <a:lstStyle/>
          <a:p>
            <a:r>
              <a:rPr lang="en-US" sz="3600" dirty="0"/>
              <a:t>ASP.NET on </a:t>
            </a:r>
            <a:r>
              <a:rPr lang="en-US" sz="3600" dirty="0" smtClean="0"/>
              <a:t>Windows, OSX </a:t>
            </a:r>
            <a:r>
              <a:rPr lang="en-US" sz="3600" dirty="0"/>
              <a:t>and </a:t>
            </a:r>
            <a:r>
              <a:rPr lang="en-US" sz="3600" dirty="0" smtClean="0"/>
              <a:t>Linux</a:t>
            </a:r>
          </a:p>
          <a:p>
            <a:r>
              <a:rPr lang="en-US" sz="3600" dirty="0"/>
              <a:t>No More Web </a:t>
            </a:r>
            <a:r>
              <a:rPr lang="en-US" sz="3600" dirty="0" smtClean="0"/>
              <a:t>Forms (and </a:t>
            </a:r>
            <a:r>
              <a:rPr lang="en-US" sz="3600" dirty="0" err="1" smtClean="0"/>
              <a:t>System.Web</a:t>
            </a:r>
            <a:r>
              <a:rPr lang="en-US" sz="3600" dirty="0" smtClean="0"/>
              <a:t>)</a:t>
            </a:r>
          </a:p>
          <a:p>
            <a:r>
              <a:rPr lang="en-US" sz="3600" dirty="0"/>
              <a:t>Tag </a:t>
            </a:r>
            <a:r>
              <a:rPr lang="en-US" sz="3600" dirty="0" smtClean="0"/>
              <a:t>Helpers </a:t>
            </a:r>
            <a:r>
              <a:rPr lang="en-US" sz="2000" dirty="0" smtClean="0"/>
              <a:t>(</a:t>
            </a:r>
            <a:r>
              <a:rPr lang="en-US" sz="2000" dirty="0"/>
              <a:t>&lt;form </a:t>
            </a:r>
            <a:r>
              <a:rPr lang="en-US" sz="2000" dirty="0" smtClean="0"/>
              <a:t>asp-controller=”Products” /&gt;)</a:t>
            </a:r>
          </a:p>
          <a:p>
            <a:r>
              <a:rPr lang="en-US" sz="3600" dirty="0" err="1" smtClean="0"/>
              <a:t>ViewComponents</a:t>
            </a:r>
            <a:endParaRPr lang="en-US" sz="3600" dirty="0" smtClean="0"/>
          </a:p>
          <a:p>
            <a:r>
              <a:rPr lang="en-US" sz="3600" dirty="0" smtClean="0"/>
              <a:t>Unified Controller</a:t>
            </a:r>
          </a:p>
          <a:p>
            <a:r>
              <a:rPr lang="en-US" sz="3600" dirty="0" smtClean="0"/>
              <a:t>DI Framework</a:t>
            </a:r>
          </a:p>
          <a:p>
            <a:endParaRPr lang="en-US" sz="3600" dirty="0" smtClean="0"/>
          </a:p>
          <a:p>
            <a:endParaRPr lang="en-US" sz="3529" dirty="0" smtClean="0"/>
          </a:p>
        </p:txBody>
      </p:sp>
      <p:sp>
        <p:nvSpPr>
          <p:cNvPr id="4" name="Content Placeholder 3"/>
          <p:cNvSpPr>
            <a:spLocks noGrp="1"/>
          </p:cNvSpPr>
          <p:nvPr>
            <p:ph sz="half" idx="2"/>
          </p:nvPr>
        </p:nvSpPr>
        <p:spPr>
          <a:xfrm>
            <a:off x="8773296" y="1825625"/>
            <a:ext cx="2580503" cy="4351338"/>
          </a:xfrm>
        </p:spPr>
        <p:txBody>
          <a:bodyPr>
            <a:normAutofit lnSpcReduction="10000"/>
          </a:bodyPr>
          <a:lstStyle/>
          <a:p>
            <a:endParaRPr lang="en-US"/>
          </a:p>
        </p:txBody>
      </p:sp>
    </p:spTree>
    <p:extLst>
      <p:ext uri="{BB962C8B-B14F-4D97-AF65-F5344CB8AC3E}">
        <p14:creationId xmlns:p14="http://schemas.microsoft.com/office/powerpoint/2010/main" val="17083026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ASP.NET fit in the whole story?</a:t>
            </a:r>
            <a:endParaRPr lang="en-US" dirty="0"/>
          </a:p>
        </p:txBody>
      </p:sp>
      <p:sp>
        <p:nvSpPr>
          <p:cNvPr id="3" name="Rectangle 2"/>
          <p:cNvSpPr/>
          <p:nvPr/>
        </p:nvSpPr>
        <p:spPr>
          <a:xfrm>
            <a:off x="838200" y="4480560"/>
            <a:ext cx="4765766" cy="1515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.NET Framework 6</a:t>
            </a:r>
          </a:p>
          <a:p>
            <a:pPr algn="ctr"/>
            <a:r>
              <a:rPr lang="en-US" dirty="0" smtClean="0"/>
              <a:t>Full framework for any scenario</a:t>
            </a:r>
            <a:endParaRPr lang="en-US" dirty="0"/>
          </a:p>
        </p:txBody>
      </p:sp>
      <p:sp>
        <p:nvSpPr>
          <p:cNvPr id="4" name="Rectangle 3"/>
          <p:cNvSpPr/>
          <p:nvPr/>
        </p:nvSpPr>
        <p:spPr>
          <a:xfrm>
            <a:off x="5860869" y="4480560"/>
            <a:ext cx="4765766" cy="1515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.NET CORE 5</a:t>
            </a:r>
          </a:p>
          <a:p>
            <a:pPr algn="ctr"/>
            <a:r>
              <a:rPr lang="en-US" dirty="0" smtClean="0"/>
              <a:t>Small runtime, optimized for cloud</a:t>
            </a:r>
            <a:endParaRPr lang="en-US" dirty="0"/>
          </a:p>
        </p:txBody>
      </p:sp>
      <p:sp>
        <p:nvSpPr>
          <p:cNvPr id="5" name="Rectangle 4"/>
          <p:cNvSpPr/>
          <p:nvPr/>
        </p:nvSpPr>
        <p:spPr>
          <a:xfrm>
            <a:off x="838199" y="2738845"/>
            <a:ext cx="9788435" cy="1515291"/>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ASP.NET 5</a:t>
            </a:r>
          </a:p>
          <a:p>
            <a:pPr algn="ctr"/>
            <a:r>
              <a:rPr lang="en-US" dirty="0" smtClean="0"/>
              <a:t>Unified framework for MVC, Web API and </a:t>
            </a:r>
            <a:r>
              <a:rPr lang="en-US" dirty="0" err="1" smtClean="0"/>
              <a:t>SignalR</a:t>
            </a:r>
            <a:endParaRPr lang="en-US" dirty="0"/>
          </a:p>
        </p:txBody>
      </p:sp>
    </p:spTree>
    <p:extLst>
      <p:ext uri="{BB962C8B-B14F-4D97-AF65-F5344CB8AC3E}">
        <p14:creationId xmlns:p14="http://schemas.microsoft.com/office/powerpoint/2010/main" val="166273966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dirty="0" smtClean="0"/>
              <a:t>Creating an ASP.NET 5 App in Visual Studio and deploy it to </a:t>
            </a:r>
            <a:r>
              <a:rPr lang="en-US" dirty="0" err="1" smtClean="0"/>
              <a:t>Docker</a:t>
            </a:r>
            <a:endParaRPr lang="en-US" dirty="0"/>
          </a:p>
        </p:txBody>
      </p:sp>
    </p:spTree>
    <p:extLst>
      <p:ext uri="{BB962C8B-B14F-4D97-AF65-F5344CB8AC3E}">
        <p14:creationId xmlns:p14="http://schemas.microsoft.com/office/powerpoint/2010/main" val="1562887660"/>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Topics</a:t>
            </a:r>
            <a:endParaRPr lang="en-US" dirty="0"/>
          </a:p>
        </p:txBody>
      </p:sp>
      <p:sp>
        <p:nvSpPr>
          <p:cNvPr id="2" name="Text Placeholder 1"/>
          <p:cNvSpPr>
            <a:spLocks noGrp="1"/>
          </p:cNvSpPr>
          <p:nvPr>
            <p:ph sz="half" idx="1"/>
          </p:nvPr>
        </p:nvSpPr>
        <p:spPr>
          <a:xfrm>
            <a:off x="838200" y="1825625"/>
            <a:ext cx="7131908" cy="4351338"/>
          </a:xfrm>
        </p:spPr>
        <p:txBody>
          <a:bodyPr>
            <a:normAutofit/>
          </a:bodyPr>
          <a:lstStyle/>
          <a:p>
            <a:r>
              <a:rPr lang="en-US" sz="3529" dirty="0"/>
              <a:t>Vision and trends (10)</a:t>
            </a:r>
          </a:p>
          <a:p>
            <a:r>
              <a:rPr lang="en-US" sz="3529" dirty="0" smtClean="0"/>
              <a:t>.NET 2015 (20)</a:t>
            </a:r>
          </a:p>
          <a:p>
            <a:r>
              <a:rPr lang="en-US" sz="3529" dirty="0" smtClean="0"/>
              <a:t>Containers (20)</a:t>
            </a:r>
          </a:p>
          <a:p>
            <a:r>
              <a:rPr lang="en-US" sz="3529" dirty="0" smtClean="0"/>
              <a:t>ASP.NET 5 (20)</a:t>
            </a:r>
          </a:p>
          <a:p>
            <a:r>
              <a:rPr lang="en-US" sz="3529" b="1" dirty="0" smtClean="0"/>
              <a:t>C# 6.0 (10)</a:t>
            </a:r>
          </a:p>
          <a:p>
            <a:endParaRPr lang="en-US" sz="3129" dirty="0" smtClean="0"/>
          </a:p>
          <a:p>
            <a:pPr lvl="1"/>
            <a:endParaRPr lang="en-US" sz="3129" dirty="0" smtClean="0"/>
          </a:p>
          <a:p>
            <a:endParaRPr lang="en-US" sz="3529" dirty="0" smtClean="0"/>
          </a:p>
        </p:txBody>
      </p:sp>
      <p:sp>
        <p:nvSpPr>
          <p:cNvPr id="4" name="Content Placeholder 3"/>
          <p:cNvSpPr>
            <a:spLocks noGrp="1"/>
          </p:cNvSpPr>
          <p:nvPr>
            <p:ph sz="half" idx="2"/>
          </p:nvPr>
        </p:nvSpPr>
        <p:spPr>
          <a:xfrm>
            <a:off x="8773296" y="1825625"/>
            <a:ext cx="2580503" cy="4351338"/>
          </a:xfrm>
        </p:spPr>
        <p:txBody>
          <a:bodyPr>
            <a:normAutofit/>
          </a:bodyPr>
          <a:lstStyle/>
          <a:p>
            <a:endParaRPr lang="en-US"/>
          </a:p>
        </p:txBody>
      </p:sp>
    </p:spTree>
    <p:extLst>
      <p:ext uri="{BB962C8B-B14F-4D97-AF65-F5344CB8AC3E}">
        <p14:creationId xmlns:p14="http://schemas.microsoft.com/office/powerpoint/2010/main" val="10361407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Confirmed in C# 6.0</a:t>
            </a:r>
            <a:endParaRPr lang="en-US" dirty="0"/>
          </a:p>
        </p:txBody>
      </p:sp>
      <p:sp>
        <p:nvSpPr>
          <p:cNvPr id="8" name="Content Placeholder 7"/>
          <p:cNvSpPr>
            <a:spLocks noGrp="1"/>
          </p:cNvSpPr>
          <p:nvPr>
            <p:ph idx="1"/>
          </p:nvPr>
        </p:nvSpPr>
        <p:spPr/>
        <p:txBody>
          <a:bodyPr/>
          <a:lstStyle/>
          <a:p>
            <a:r>
              <a:rPr lang="en-US" dirty="0"/>
              <a:t>Initializers in </a:t>
            </a:r>
            <a:r>
              <a:rPr lang="en-US" dirty="0" smtClean="0"/>
              <a:t>Auto-properties</a:t>
            </a:r>
          </a:p>
          <a:p>
            <a:r>
              <a:rPr lang="en-US" dirty="0" smtClean="0"/>
              <a:t>Static Using</a:t>
            </a:r>
          </a:p>
          <a:p>
            <a:r>
              <a:rPr lang="en-US" dirty="0" smtClean="0"/>
              <a:t>String interpolation</a:t>
            </a:r>
          </a:p>
          <a:p>
            <a:r>
              <a:rPr lang="en-US" dirty="0" smtClean="0"/>
              <a:t>await </a:t>
            </a:r>
            <a:r>
              <a:rPr lang="en-US" dirty="0"/>
              <a:t>in catch and </a:t>
            </a:r>
            <a:r>
              <a:rPr lang="en-US" dirty="0" smtClean="0"/>
              <a:t>finally</a:t>
            </a:r>
          </a:p>
          <a:p>
            <a:r>
              <a:rPr lang="en-US" dirty="0" smtClean="0"/>
              <a:t>Null </a:t>
            </a:r>
            <a:r>
              <a:rPr lang="en-US" dirty="0"/>
              <a:t>conditional </a:t>
            </a:r>
            <a:r>
              <a:rPr lang="en-US" dirty="0" smtClean="0"/>
              <a:t>operator</a:t>
            </a:r>
          </a:p>
          <a:p>
            <a:r>
              <a:rPr lang="en-US" dirty="0" err="1" smtClean="0"/>
              <a:t>nameof</a:t>
            </a:r>
            <a:r>
              <a:rPr lang="en-US" dirty="0" smtClean="0"/>
              <a:t> expression</a:t>
            </a:r>
          </a:p>
          <a:p>
            <a:r>
              <a:rPr lang="en-US" dirty="0" smtClean="0"/>
              <a:t>Use </a:t>
            </a:r>
            <a:r>
              <a:rPr lang="en-US" dirty="0"/>
              <a:t>of </a:t>
            </a:r>
            <a:r>
              <a:rPr lang="en-US" dirty="0" err="1"/>
              <a:t>IEnumerable</a:t>
            </a:r>
            <a:r>
              <a:rPr lang="en-US" dirty="0"/>
              <a:t>&lt;&gt; instead of </a:t>
            </a:r>
            <a:r>
              <a:rPr lang="en-US" dirty="0" err="1"/>
              <a:t>params</a:t>
            </a:r>
            <a:r>
              <a:rPr lang="en-US" dirty="0" smtClean="0"/>
              <a:t>[]</a:t>
            </a:r>
          </a:p>
        </p:txBody>
      </p:sp>
    </p:spTree>
    <p:extLst>
      <p:ext uri="{BB962C8B-B14F-4D97-AF65-F5344CB8AC3E}">
        <p14:creationId xmlns:p14="http://schemas.microsoft.com/office/powerpoint/2010/main" val="163262172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end…</a:t>
            </a:r>
            <a:endParaRPr lang="en-US" dirty="0"/>
          </a:p>
        </p:txBody>
      </p:sp>
      <p:pic>
        <p:nvPicPr>
          <p:cNvPr id="5" name="Picture 4"/>
          <p:cNvPicPr>
            <a:picLocks noChangeAspect="1"/>
          </p:cNvPicPr>
          <p:nvPr/>
        </p:nvPicPr>
        <p:blipFill>
          <a:blip r:embed="rId2"/>
          <a:stretch>
            <a:fillRect/>
          </a:stretch>
        </p:blipFill>
        <p:spPr>
          <a:xfrm>
            <a:off x="2886891" y="1690688"/>
            <a:ext cx="6090920" cy="4568190"/>
          </a:xfrm>
          <a:prstGeom prst="rect">
            <a:avLst/>
          </a:prstGeom>
        </p:spPr>
      </p:pic>
    </p:spTree>
    <p:extLst>
      <p:ext uri="{BB962C8B-B14F-4D97-AF65-F5344CB8AC3E}">
        <p14:creationId xmlns:p14="http://schemas.microsoft.com/office/powerpoint/2010/main" val="7093935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Info Support</a:t>
            </a:r>
            <a:endParaRPr lang="en-US" dirty="0"/>
          </a:p>
        </p:txBody>
      </p:sp>
      <p:sp>
        <p:nvSpPr>
          <p:cNvPr id="2" name="Text Placeholder 1"/>
          <p:cNvSpPr>
            <a:spLocks noGrp="1"/>
          </p:cNvSpPr>
          <p:nvPr>
            <p:ph sz="half" idx="1"/>
          </p:nvPr>
        </p:nvSpPr>
        <p:spPr/>
        <p:txBody>
          <a:bodyPr>
            <a:normAutofit lnSpcReduction="10000"/>
          </a:bodyPr>
          <a:lstStyle/>
          <a:p>
            <a:r>
              <a:rPr lang="en-US" sz="3529" dirty="0" smtClean="0"/>
              <a:t>Founded in 1986</a:t>
            </a:r>
          </a:p>
          <a:p>
            <a:r>
              <a:rPr lang="en-US" sz="3529" dirty="0" smtClean="0"/>
              <a:t>Netherlands and Belgium </a:t>
            </a:r>
          </a:p>
          <a:p>
            <a:r>
              <a:rPr lang="en-US" sz="3529" dirty="0" smtClean="0"/>
              <a:t>&gt;350 employees</a:t>
            </a:r>
          </a:p>
          <a:p>
            <a:r>
              <a:rPr lang="en-US" sz="3529" dirty="0" smtClean="0"/>
              <a:t>Professional development center</a:t>
            </a:r>
          </a:p>
          <a:p>
            <a:r>
              <a:rPr lang="en-US" sz="3529" dirty="0" smtClean="0"/>
              <a:t>Products</a:t>
            </a:r>
          </a:p>
          <a:p>
            <a:pPr lvl="1"/>
            <a:r>
              <a:rPr lang="en-US" sz="3129" dirty="0"/>
              <a:t>Endeavour</a:t>
            </a:r>
            <a:endParaRPr lang="en-US" sz="3129" dirty="0" smtClean="0"/>
          </a:p>
          <a:p>
            <a:pPr lvl="1"/>
            <a:r>
              <a:rPr lang="en-US" sz="3129" dirty="0" err="1" smtClean="0"/>
              <a:t>KnowNow</a:t>
            </a:r>
            <a:endParaRPr lang="en-US" sz="3129" dirty="0" smtClean="0"/>
          </a:p>
          <a:p>
            <a:pPr lvl="1"/>
            <a:endParaRPr lang="en-US" sz="3129" dirty="0" smtClean="0"/>
          </a:p>
          <a:p>
            <a:pPr lvl="1"/>
            <a:endParaRPr lang="en-US" sz="3129" dirty="0" smtClean="0"/>
          </a:p>
          <a:p>
            <a:pPr lvl="1"/>
            <a:endParaRPr lang="en-US" sz="3129" dirty="0" smtClean="0"/>
          </a:p>
          <a:p>
            <a:endParaRPr lang="en-US" sz="3529" dirty="0" smtClean="0"/>
          </a:p>
        </p:txBody>
      </p:sp>
      <p:pic>
        <p:nvPicPr>
          <p:cNvPr id="7" name="Content Placeholder 6"/>
          <p:cNvPicPr>
            <a:picLocks noGrp="1" noChangeAspect="1"/>
          </p:cNvPicPr>
          <p:nvPr>
            <p:ph sz="half" idx="2"/>
          </p:nvPr>
        </p:nvPicPr>
        <p:blipFill>
          <a:blip r:embed="rId3"/>
          <a:stretch>
            <a:fillRect/>
          </a:stretch>
        </p:blipFill>
        <p:spPr>
          <a:xfrm>
            <a:off x="6402389" y="2970848"/>
            <a:ext cx="5181600" cy="1340775"/>
          </a:xfrm>
          <a:prstGeom prst="rect">
            <a:avLst/>
          </a:prstGeom>
        </p:spPr>
      </p:pic>
    </p:spTree>
    <p:extLst>
      <p:ext uri="{BB962C8B-B14F-4D97-AF65-F5344CB8AC3E}">
        <p14:creationId xmlns:p14="http://schemas.microsoft.com/office/powerpoint/2010/main" val="1379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Topics</a:t>
            </a:r>
            <a:endParaRPr lang="en-US" dirty="0"/>
          </a:p>
        </p:txBody>
      </p:sp>
      <p:sp>
        <p:nvSpPr>
          <p:cNvPr id="2" name="Text Placeholder 1"/>
          <p:cNvSpPr>
            <a:spLocks noGrp="1"/>
          </p:cNvSpPr>
          <p:nvPr>
            <p:ph sz="half" idx="1"/>
          </p:nvPr>
        </p:nvSpPr>
        <p:spPr>
          <a:xfrm>
            <a:off x="838200" y="1825625"/>
            <a:ext cx="7131908" cy="4351338"/>
          </a:xfrm>
        </p:spPr>
        <p:txBody>
          <a:bodyPr>
            <a:normAutofit/>
          </a:bodyPr>
          <a:lstStyle/>
          <a:p>
            <a:r>
              <a:rPr lang="en-US" sz="3529" dirty="0" smtClean="0"/>
              <a:t>Vision and trends (10)</a:t>
            </a:r>
          </a:p>
          <a:p>
            <a:r>
              <a:rPr lang="en-US" sz="3529" dirty="0" smtClean="0"/>
              <a:t>.NET 2015 (20)</a:t>
            </a:r>
          </a:p>
          <a:p>
            <a:r>
              <a:rPr lang="en-US" sz="3529" dirty="0" smtClean="0"/>
              <a:t>Containers (20)</a:t>
            </a:r>
          </a:p>
          <a:p>
            <a:r>
              <a:rPr lang="en-US" sz="3529" dirty="0" smtClean="0"/>
              <a:t>ASP.NET 5 (20)</a:t>
            </a:r>
          </a:p>
          <a:p>
            <a:r>
              <a:rPr lang="en-US" sz="3529" dirty="0" smtClean="0"/>
              <a:t>C# 6 (10)</a:t>
            </a:r>
          </a:p>
          <a:p>
            <a:endParaRPr lang="en-US" sz="3129" dirty="0" smtClean="0"/>
          </a:p>
          <a:p>
            <a:pPr lvl="1"/>
            <a:endParaRPr lang="en-US" sz="3129" dirty="0" smtClean="0"/>
          </a:p>
          <a:p>
            <a:endParaRPr lang="en-US" sz="3529" dirty="0" smtClean="0"/>
          </a:p>
        </p:txBody>
      </p:sp>
      <p:sp>
        <p:nvSpPr>
          <p:cNvPr id="4" name="Content Placeholder 3"/>
          <p:cNvSpPr>
            <a:spLocks noGrp="1"/>
          </p:cNvSpPr>
          <p:nvPr>
            <p:ph sz="half" idx="2"/>
          </p:nvPr>
        </p:nvSpPr>
        <p:spPr>
          <a:xfrm>
            <a:off x="8773296" y="1825625"/>
            <a:ext cx="2580503" cy="4351338"/>
          </a:xfrm>
        </p:spPr>
        <p:txBody>
          <a:bodyPr>
            <a:normAutofit/>
          </a:bodyPr>
          <a:lstStyle/>
          <a:p>
            <a:endParaRPr lang="en-US"/>
          </a:p>
        </p:txBody>
      </p:sp>
    </p:spTree>
    <p:extLst>
      <p:ext uri="{BB962C8B-B14F-4D97-AF65-F5344CB8AC3E}">
        <p14:creationId xmlns:p14="http://schemas.microsoft.com/office/powerpoint/2010/main" val="21122557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Topics</a:t>
            </a:r>
            <a:endParaRPr lang="en-US" dirty="0"/>
          </a:p>
        </p:txBody>
      </p:sp>
      <p:sp>
        <p:nvSpPr>
          <p:cNvPr id="2" name="Text Placeholder 1"/>
          <p:cNvSpPr>
            <a:spLocks noGrp="1"/>
          </p:cNvSpPr>
          <p:nvPr>
            <p:ph sz="half" idx="1"/>
          </p:nvPr>
        </p:nvSpPr>
        <p:spPr>
          <a:xfrm>
            <a:off x="838200" y="1825625"/>
            <a:ext cx="7131908" cy="4351338"/>
          </a:xfrm>
        </p:spPr>
        <p:txBody>
          <a:bodyPr>
            <a:normAutofit/>
          </a:bodyPr>
          <a:lstStyle/>
          <a:p>
            <a:r>
              <a:rPr lang="en-US" sz="3529" b="1" dirty="0" smtClean="0"/>
              <a:t>Vision and trends (10)</a:t>
            </a:r>
          </a:p>
          <a:p>
            <a:r>
              <a:rPr lang="en-US" sz="3529" dirty="0" smtClean="0"/>
              <a:t>.NET 2015 (20)</a:t>
            </a:r>
          </a:p>
          <a:p>
            <a:r>
              <a:rPr lang="en-US" sz="3529" dirty="0" smtClean="0"/>
              <a:t>Containers (20)</a:t>
            </a:r>
          </a:p>
          <a:p>
            <a:r>
              <a:rPr lang="en-US" sz="3529" dirty="0" smtClean="0"/>
              <a:t>ASP.NET 5 (20)</a:t>
            </a:r>
          </a:p>
          <a:p>
            <a:r>
              <a:rPr lang="en-US" sz="3529" dirty="0" smtClean="0"/>
              <a:t>C# 6 (10)</a:t>
            </a:r>
          </a:p>
          <a:p>
            <a:endParaRPr lang="en-US" sz="3129" dirty="0" smtClean="0"/>
          </a:p>
          <a:p>
            <a:pPr lvl="1"/>
            <a:endParaRPr lang="en-US" sz="3129" dirty="0" smtClean="0"/>
          </a:p>
          <a:p>
            <a:endParaRPr lang="en-US" sz="3529" dirty="0" smtClean="0"/>
          </a:p>
        </p:txBody>
      </p:sp>
      <p:sp>
        <p:nvSpPr>
          <p:cNvPr id="4" name="Content Placeholder 3"/>
          <p:cNvSpPr>
            <a:spLocks noGrp="1"/>
          </p:cNvSpPr>
          <p:nvPr>
            <p:ph sz="half" idx="2"/>
          </p:nvPr>
        </p:nvSpPr>
        <p:spPr>
          <a:xfrm>
            <a:off x="8773296" y="1825625"/>
            <a:ext cx="2580503" cy="4351338"/>
          </a:xfrm>
        </p:spPr>
        <p:txBody>
          <a:bodyPr>
            <a:normAutofit/>
          </a:bodyPr>
          <a:lstStyle/>
          <a:p>
            <a:endParaRPr lang="en-US"/>
          </a:p>
        </p:txBody>
      </p:sp>
    </p:spTree>
    <p:extLst>
      <p:ext uri="{BB962C8B-B14F-4D97-AF65-F5344CB8AC3E}">
        <p14:creationId xmlns:p14="http://schemas.microsoft.com/office/powerpoint/2010/main" val="13442476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Vision and trends</a:t>
            </a:r>
            <a:endParaRPr lang="en-US" dirty="0"/>
          </a:p>
        </p:txBody>
      </p:sp>
      <p:sp>
        <p:nvSpPr>
          <p:cNvPr id="2" name="Text Placeholder 1"/>
          <p:cNvSpPr>
            <a:spLocks noGrp="1"/>
          </p:cNvSpPr>
          <p:nvPr>
            <p:ph sz="half" idx="1"/>
          </p:nvPr>
        </p:nvSpPr>
        <p:spPr>
          <a:xfrm>
            <a:off x="838199" y="1825625"/>
            <a:ext cx="7443651" cy="4351338"/>
          </a:xfrm>
        </p:spPr>
        <p:txBody>
          <a:bodyPr>
            <a:normAutofit/>
          </a:bodyPr>
          <a:lstStyle/>
          <a:p>
            <a:r>
              <a:rPr lang="en-US" sz="3200" dirty="0"/>
              <a:t>Windows 10 </a:t>
            </a:r>
            <a:r>
              <a:rPr lang="en-US" sz="3200" dirty="0" smtClean="0"/>
              <a:t>everywhere</a:t>
            </a:r>
          </a:p>
          <a:p>
            <a:r>
              <a:rPr lang="en-US" sz="3200" dirty="0" smtClean="0"/>
              <a:t>All </a:t>
            </a:r>
            <a:r>
              <a:rPr lang="en-US" sz="3200" dirty="0"/>
              <a:t>the apps become Windows apps</a:t>
            </a:r>
          </a:p>
          <a:p>
            <a:r>
              <a:rPr lang="en-US" sz="3200" dirty="0"/>
              <a:t>The future of Office: Sharing and apps</a:t>
            </a:r>
          </a:p>
          <a:p>
            <a:r>
              <a:rPr lang="en-US" sz="3200" dirty="0" smtClean="0"/>
              <a:t>Azure </a:t>
            </a:r>
            <a:r>
              <a:rPr lang="en-US" sz="3200" dirty="0"/>
              <a:t>Pack: Azure for your datacenter</a:t>
            </a:r>
          </a:p>
          <a:p>
            <a:r>
              <a:rPr lang="en-US" sz="3200" dirty="0"/>
              <a:t>Azure Service </a:t>
            </a:r>
            <a:r>
              <a:rPr lang="en-US" sz="3200" dirty="0" smtClean="0"/>
              <a:t>Fabric: platform for </a:t>
            </a:r>
            <a:r>
              <a:rPr lang="en-US" sz="3200" dirty="0" err="1" smtClean="0"/>
              <a:t>hyperscale</a:t>
            </a:r>
            <a:r>
              <a:rPr lang="en-US" sz="3200" dirty="0" smtClean="0"/>
              <a:t> </a:t>
            </a:r>
            <a:r>
              <a:rPr lang="en-US" sz="3200" dirty="0" err="1" smtClean="0"/>
              <a:t>microservices</a:t>
            </a:r>
            <a:endParaRPr lang="en-US" sz="3129" dirty="0" smtClean="0"/>
          </a:p>
          <a:p>
            <a:endParaRPr lang="en-US" sz="3529" dirty="0" smtClean="0"/>
          </a:p>
        </p:txBody>
      </p:sp>
    </p:spTree>
    <p:extLst>
      <p:ext uri="{BB962C8B-B14F-4D97-AF65-F5344CB8AC3E}">
        <p14:creationId xmlns:p14="http://schemas.microsoft.com/office/powerpoint/2010/main" val="11860904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76217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Topics</a:t>
            </a:r>
            <a:endParaRPr lang="en-US" dirty="0"/>
          </a:p>
        </p:txBody>
      </p:sp>
      <p:sp>
        <p:nvSpPr>
          <p:cNvPr id="2" name="Text Placeholder 1"/>
          <p:cNvSpPr>
            <a:spLocks noGrp="1"/>
          </p:cNvSpPr>
          <p:nvPr>
            <p:ph sz="half" idx="1"/>
          </p:nvPr>
        </p:nvSpPr>
        <p:spPr>
          <a:xfrm>
            <a:off x="838200" y="1825625"/>
            <a:ext cx="7131908" cy="4351338"/>
          </a:xfrm>
        </p:spPr>
        <p:txBody>
          <a:bodyPr>
            <a:normAutofit/>
          </a:bodyPr>
          <a:lstStyle/>
          <a:p>
            <a:r>
              <a:rPr lang="en-US" sz="3529" dirty="0"/>
              <a:t>Vision and trends (10)</a:t>
            </a:r>
          </a:p>
          <a:p>
            <a:r>
              <a:rPr lang="en-US" sz="3529" b="1" dirty="0" smtClean="0"/>
              <a:t>.NET 2015 (20)</a:t>
            </a:r>
          </a:p>
          <a:p>
            <a:r>
              <a:rPr lang="en-US" sz="3529" dirty="0" smtClean="0"/>
              <a:t>Containers (20)</a:t>
            </a:r>
          </a:p>
          <a:p>
            <a:r>
              <a:rPr lang="en-US" sz="3529" dirty="0" smtClean="0"/>
              <a:t>ASP.NET 5 (20)</a:t>
            </a:r>
          </a:p>
          <a:p>
            <a:r>
              <a:rPr lang="en-US" sz="3529" dirty="0" smtClean="0"/>
              <a:t>C# 6 (10)</a:t>
            </a:r>
          </a:p>
          <a:p>
            <a:endParaRPr lang="en-US" sz="3129" dirty="0" smtClean="0"/>
          </a:p>
          <a:p>
            <a:pPr lvl="1"/>
            <a:endParaRPr lang="en-US" sz="3129" dirty="0" smtClean="0"/>
          </a:p>
          <a:p>
            <a:endParaRPr lang="en-US" sz="3529" dirty="0" smtClean="0"/>
          </a:p>
        </p:txBody>
      </p:sp>
      <p:sp>
        <p:nvSpPr>
          <p:cNvPr id="4" name="Content Placeholder 3"/>
          <p:cNvSpPr>
            <a:spLocks noGrp="1"/>
          </p:cNvSpPr>
          <p:nvPr>
            <p:ph sz="half" idx="2"/>
          </p:nvPr>
        </p:nvSpPr>
        <p:spPr>
          <a:xfrm>
            <a:off x="8773296" y="1825625"/>
            <a:ext cx="2580503" cy="4351338"/>
          </a:xfrm>
        </p:spPr>
        <p:txBody>
          <a:bodyPr>
            <a:normAutofit/>
          </a:bodyPr>
          <a:lstStyle/>
          <a:p>
            <a:endParaRPr lang="en-US"/>
          </a:p>
        </p:txBody>
      </p:sp>
    </p:spTree>
    <p:extLst>
      <p:ext uri="{BB962C8B-B14F-4D97-AF65-F5344CB8AC3E}">
        <p14:creationId xmlns:p14="http://schemas.microsoft.com/office/powerpoint/2010/main" val="4252459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2553</TotalTime>
  <Words>2781</Words>
  <Application>Microsoft Macintosh PowerPoint</Application>
  <PresentationFormat>Widescreen</PresentationFormat>
  <Paragraphs>383</Paragraphs>
  <Slides>35</Slides>
  <Notes>32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Calibri</vt:lpstr>
      <vt:lpstr>Calibri Light</vt:lpstr>
      <vt:lpstr>ＭＳ Ｐゴシック</vt:lpstr>
      <vt:lpstr>Segoe UI</vt:lpstr>
      <vt:lpstr>Segoe UI Light</vt:lpstr>
      <vt:lpstr>Segoe UI Semibold</vt:lpstr>
      <vt:lpstr>Arial</vt:lpstr>
      <vt:lpstr>Office Theme</vt:lpstr>
      <vt:lpstr>Innovate, Collaborate, Embrace</vt:lpstr>
      <vt:lpstr>Open-source, cross-platform, multiple devices   your world has changed….   Microsoft is coming too.</vt:lpstr>
      <vt:lpstr>Who am I?</vt:lpstr>
      <vt:lpstr>Info Support</vt:lpstr>
      <vt:lpstr>Topics</vt:lpstr>
      <vt:lpstr>Topics</vt:lpstr>
      <vt:lpstr>Vision and trends</vt:lpstr>
      <vt:lpstr>PowerPoint Presentation</vt:lpstr>
      <vt:lpstr>Topics</vt:lpstr>
      <vt:lpstr>History of .NET</vt:lpstr>
      <vt:lpstr>The road ahead for .NET</vt:lpstr>
      <vt:lpstr>.NET 2015</vt:lpstr>
      <vt:lpstr>.NET Framework 4.6</vt:lpstr>
      <vt:lpstr>.NET Core 5</vt:lpstr>
      <vt:lpstr>.NET Core 5</vt:lpstr>
      <vt:lpstr>.NET Compiler  Platform (“Roslyn”) </vt:lpstr>
      <vt:lpstr>.NET Compiler  Platform (“Roslyn”) </vt:lpstr>
      <vt:lpstr>But what about Mono?</vt:lpstr>
      <vt:lpstr>How do I get the bits?</vt:lpstr>
      <vt:lpstr>PowerPoint Presentation</vt:lpstr>
      <vt:lpstr>Topics</vt:lpstr>
      <vt:lpstr>Virtual Machines</vt:lpstr>
      <vt:lpstr>Containers</vt:lpstr>
      <vt:lpstr>Docker</vt:lpstr>
      <vt:lpstr>Windows Server  Container</vt:lpstr>
      <vt:lpstr>PowerPoint Presentation</vt:lpstr>
      <vt:lpstr>PowerPoint Presentation</vt:lpstr>
      <vt:lpstr>Topics</vt:lpstr>
      <vt:lpstr>ASP.NET 5 and the Modern Web</vt:lpstr>
      <vt:lpstr>ASP.NET 5</vt:lpstr>
      <vt:lpstr>How does ASP.NET fit in the whole story?</vt:lpstr>
      <vt:lpstr>PowerPoint Presentation</vt:lpstr>
      <vt:lpstr>Topics</vt:lpstr>
      <vt:lpstr>Confirmed in C# 6.0</vt:lpstr>
      <vt:lpstr>The 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Costeijn</dc:creator>
  <cp:lastModifiedBy>Microsoft Office User</cp:lastModifiedBy>
  <cp:revision>284</cp:revision>
  <dcterms:created xsi:type="dcterms:W3CDTF">2015-01-22T07:48:36Z</dcterms:created>
  <dcterms:modified xsi:type="dcterms:W3CDTF">2015-05-21T11:54:46Z</dcterms:modified>
</cp:coreProperties>
</file>

<file path=docProps/thumbnail.jpeg>
</file>